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2" r:id="rId3"/>
    <p:sldId id="286" r:id="rId4"/>
    <p:sldId id="312" r:id="rId5"/>
    <p:sldId id="288" r:id="rId6"/>
    <p:sldId id="308" r:id="rId7"/>
    <p:sldId id="310" r:id="rId8"/>
    <p:sldId id="315" r:id="rId9"/>
    <p:sldId id="317" r:id="rId10"/>
    <p:sldId id="313" r:id="rId11"/>
    <p:sldId id="318" r:id="rId12"/>
    <p:sldId id="314" r:id="rId13"/>
    <p:sldId id="281" r:id="rId14"/>
    <p:sldId id="290" r:id="rId15"/>
    <p:sldId id="302" r:id="rId16"/>
    <p:sldId id="319" r:id="rId17"/>
    <p:sldId id="291" r:id="rId18"/>
    <p:sldId id="29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tl, Georg" initials="E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324AE-EC5B-4FDD-B375-B582F95DD092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12663-7624-4769-AF87-DF1D9F521B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95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C3C3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C3C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575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C3C3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5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7082241" cy="1325563"/>
          </a:xfrm>
        </p:spPr>
        <p:txBody>
          <a:bodyPr/>
          <a:lstStyle>
            <a:lvl1pPr>
              <a:defRPr>
                <a:solidFill>
                  <a:srgbClr val="3C3C3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63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84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2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39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35FF-63C5-4C9A-8FF3-948B42BAD140}" type="datetimeFigureOut">
              <a:rPr lang="de-DE" smtClean="0"/>
              <a:t>04.09.2021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www.dgim.de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18F6-4868-4457-BC45-D71F0F903E08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61" y="365125"/>
            <a:ext cx="3430228" cy="68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8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harmawiki.ch/wiki/index.php?wiki=Jardiance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4D828-7124-4AE2-96DA-CAF12DB19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100" dirty="0"/>
              <a:t>Steuerung der Leistungsmenge – Überlebensfrage für das </a:t>
            </a:r>
            <a:r>
              <a:rPr lang="de-DE" sz="3100" dirty="0" smtClean="0"/>
              <a:t>Gesundheitswesen:</a:t>
            </a:r>
            <a:br>
              <a:rPr lang="de-DE" sz="3100" dirty="0" smtClean="0"/>
            </a:br>
            <a:r>
              <a:rPr lang="de-DE" sz="4000" dirty="0" smtClean="0"/>
              <a:t>Perspektive </a:t>
            </a:r>
            <a:r>
              <a:rPr lang="de-DE" sz="4000" dirty="0"/>
              <a:t>der Wissenschaft</a:t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62749E-FB61-4A76-97C9-6E06E44AC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</a:t>
            </a:r>
            <a:r>
              <a:rPr lang="de-DE" dirty="0"/>
              <a:t>. Georg </a:t>
            </a:r>
            <a:r>
              <a:rPr lang="de-DE" dirty="0" smtClean="0"/>
              <a:t>Ertl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737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r>
              <a:rPr lang="de-DE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Angermann C …Ertl G</a:t>
            </a:r>
          </a:p>
          <a:p>
            <a:r>
              <a:rPr lang="de-DE" dirty="0" smtClean="0"/>
              <a:t>JAMA 2016;315:2683-93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Depression bei Herzinsuffizienz</a:t>
            </a:r>
          </a:p>
          <a:p>
            <a:r>
              <a:rPr lang="de-DE" sz="2400" dirty="0" smtClean="0"/>
              <a:t>Tod oder Hospitalisierung</a:t>
            </a:r>
            <a:endParaRPr lang="de-DE" sz="2400" dirty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3831" y="1533100"/>
            <a:ext cx="6445477" cy="429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15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r>
              <a:rPr lang="de-DE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Angermann C …Ertl G</a:t>
            </a:r>
          </a:p>
          <a:p>
            <a:r>
              <a:rPr lang="de-DE" dirty="0" smtClean="0"/>
              <a:t>JAMA 2016;315:2683-93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12486" y="376384"/>
            <a:ext cx="7082241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Depressivität bei Herzinsuffizienz</a:t>
            </a:r>
          </a:p>
          <a:p>
            <a:r>
              <a:rPr lang="en-US" sz="2000" dirty="0"/>
              <a:t>10- item Montgomery–</a:t>
            </a:r>
            <a:r>
              <a:rPr lang="en-US" sz="2000" dirty="0" err="1"/>
              <a:t>Åsberg</a:t>
            </a:r>
            <a:r>
              <a:rPr lang="en-US" sz="2000" dirty="0"/>
              <a:t> Depression Rating Scale </a:t>
            </a:r>
            <a:endParaRPr lang="de-DE" sz="20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814" y="1397740"/>
            <a:ext cx="6720047" cy="448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feld 2"/>
          <p:cNvSpPr txBox="1"/>
          <p:nvPr/>
        </p:nvSpPr>
        <p:spPr>
          <a:xfrm>
            <a:off x="3874168" y="4656218"/>
            <a:ext cx="553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  </a:t>
            </a:r>
            <a:r>
              <a:rPr lang="de-DE" dirty="0" smtClean="0"/>
              <a:t>Nurse </a:t>
            </a:r>
            <a:r>
              <a:rPr lang="de-DE" dirty="0" err="1" smtClean="0"/>
              <a:t>based</a:t>
            </a:r>
            <a:r>
              <a:rPr lang="de-DE" dirty="0" smtClean="0"/>
              <a:t> Disease Management </a:t>
            </a:r>
            <a:r>
              <a:rPr lang="de-DE" dirty="0" err="1" smtClean="0"/>
              <a:t>Program</a:t>
            </a:r>
            <a:r>
              <a:rPr lang="de-DE" dirty="0" smtClean="0"/>
              <a:t> 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5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EMPEROR-</a:t>
            </a:r>
            <a:r>
              <a:rPr lang="de-DE" sz="2400" dirty="0" err="1" smtClean="0"/>
              <a:t>Preserved</a:t>
            </a:r>
            <a:r>
              <a:rPr lang="de-DE" sz="2400" dirty="0" smtClean="0"/>
              <a:t>/ </a:t>
            </a:r>
            <a:r>
              <a:rPr lang="de-DE" sz="2400" dirty="0" err="1" smtClean="0"/>
              <a:t>Pooled</a:t>
            </a:r>
            <a:r>
              <a:rPr lang="de-DE" sz="2400" dirty="0"/>
              <a:t> (positives Ergebnis</a:t>
            </a:r>
            <a:r>
              <a:rPr lang="de-DE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Steigert die Leistungsmenge um ein weiteres Medikament bei der Behandlung der Herzinsuffizienz und Erweitert die Indikation auf Patienten mit erhaltener Ejektionsfraktion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Reduziert die Leistungsmenge Hospitalisierung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MOOD-HF (negatives Ergebnis)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Reduziert die Leistungsmenge Antidepressiva bei Herzinsuffizienz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Steigert die Leistungsmenge um ein Disease-Management-Programm bei Herzinsuffizienz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211669"/>
            <a:ext cx="4323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Anker S et al. </a:t>
            </a:r>
            <a:r>
              <a:rPr lang="da-DK" dirty="0" smtClean="0"/>
              <a:t>NEJM 2021</a:t>
            </a:r>
          </a:p>
          <a:p>
            <a:r>
              <a:rPr lang="de-DE" dirty="0"/>
              <a:t>Angermann C …Ertl </a:t>
            </a:r>
            <a:r>
              <a:rPr lang="de-DE" dirty="0" smtClean="0"/>
              <a:t>G JAMA 2016</a:t>
            </a:r>
            <a:endParaRPr lang="da-DK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</a:t>
            </a:r>
            <a:r>
              <a:rPr lang="de-DE" sz="2400" dirty="0" smtClean="0"/>
              <a:t>Leistungsmenge durch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k</a:t>
            </a:r>
            <a:r>
              <a:rPr lang="de-DE" sz="2400" dirty="0" smtClean="0"/>
              <a:t>linische Studien: Zwei Beispiele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531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74624"/>
            <a:ext cx="10464199" cy="51169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Steuerung der Leistungsmenge im Gesundheitssystem kann/ darf nur wissenschaftlich begründet </a:t>
            </a:r>
            <a:r>
              <a:rPr lang="de-DE" sz="2000" dirty="0" smtClean="0"/>
              <a:t>sein.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/>
              <a:t>Die </a:t>
            </a:r>
            <a:r>
              <a:rPr lang="de-DE" sz="2000" smtClean="0"/>
              <a:t>Forschung </a:t>
            </a:r>
            <a:r>
              <a:rPr lang="de-DE" sz="2000" dirty="0"/>
              <a:t>kann zur Ausweitung, aber auch zur Reduktion von Leistungsmengen führen. </a:t>
            </a: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Auch Ökonomie ist eine Wissenschaft, allerdings im Gesundheitssystem eine Hilfswissenschaft der </a:t>
            </a:r>
            <a:r>
              <a:rPr lang="de-DE" sz="2000" dirty="0" smtClean="0"/>
              <a:t>Medizin (Krankenhaus ein Wirtschaftsunternehmen, Gewinne?).</a:t>
            </a:r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Klug </a:t>
            </a:r>
            <a:r>
              <a:rPr lang="de-DE" sz="2000" dirty="0"/>
              <a:t>Entscheiden </a:t>
            </a:r>
            <a:r>
              <a:rPr lang="de-DE" sz="2000" dirty="0" smtClean="0"/>
              <a:t>(</a:t>
            </a:r>
            <a:r>
              <a:rPr lang="de-DE" sz="2000" dirty="0" err="1" smtClean="0"/>
              <a:t>Choose</a:t>
            </a:r>
            <a:r>
              <a:rPr lang="de-DE" sz="2000" dirty="0" smtClean="0"/>
              <a:t> </a:t>
            </a:r>
            <a:r>
              <a:rPr lang="de-DE" sz="2000" dirty="0" err="1" smtClean="0"/>
              <a:t>wisely</a:t>
            </a:r>
            <a:r>
              <a:rPr lang="de-DE" sz="2000" dirty="0" smtClean="0"/>
              <a:t>) setzt voraus: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2000" dirty="0"/>
              <a:t>e</a:t>
            </a:r>
            <a:r>
              <a:rPr lang="de-DE" sz="2000" dirty="0" smtClean="0"/>
              <a:t>ine wissenschaftliche Aus- und Weiterbildung des Arztes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intensive Kommunikation zwischen Arzt </a:t>
            </a:r>
            <a:r>
              <a:rPr lang="de-DE" sz="2000" dirty="0"/>
              <a:t>und </a:t>
            </a:r>
            <a:r>
              <a:rPr lang="de-DE" sz="2000" dirty="0" smtClean="0"/>
              <a:t>Patienten.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Wissenschaftskommunikation </a:t>
            </a:r>
            <a:r>
              <a:rPr lang="de-DE" sz="2000" dirty="0" smtClean="0"/>
              <a:t>in die Gesellschaft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Zuviel in der Medizin kann gefährlicher sein als zu wenig!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BMBF fordert, „dass </a:t>
            </a:r>
            <a:r>
              <a:rPr lang="de-DE" sz="2000" dirty="0"/>
              <a:t>sich Wissenschaftlerinnen  und Wissenschaftler </a:t>
            </a:r>
            <a:r>
              <a:rPr lang="de-DE" sz="2000" dirty="0" smtClean="0"/>
              <a:t>über </a:t>
            </a:r>
            <a:r>
              <a:rPr lang="de-DE" sz="2000" dirty="0"/>
              <a:t>ihre Forschungsarbeit allgemeinverständlich </a:t>
            </a:r>
            <a:r>
              <a:rPr lang="de-DE" sz="2000" dirty="0" smtClean="0"/>
              <a:t>kommunizieren…“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Forschungsbedarf in Wissenschaftskommunikation, fachspezifisch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/>
              <a:t>Perspektive der </a:t>
            </a:r>
            <a:r>
              <a:rPr lang="de-DE" sz="2400" dirty="0" smtClean="0"/>
              <a:t>Wissenschaft / DGIM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411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sz="4000" dirty="0" smtClean="0"/>
              <a:t>Herzlichen Dank</a:t>
            </a:r>
          </a:p>
          <a:p>
            <a:endParaRPr lang="de-DE" dirty="0"/>
          </a:p>
          <a:p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/>
              <a:t>Perspektive der Wissenschaft</a:t>
            </a:r>
          </a:p>
        </p:txBody>
      </p:sp>
    </p:spTree>
    <p:extLst>
      <p:ext uri="{BB962C8B-B14F-4D97-AF65-F5344CB8AC3E}">
        <p14:creationId xmlns:p14="http://schemas.microsoft.com/office/powerpoint/2010/main" val="16366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4447" y="1356828"/>
            <a:ext cx="5742004" cy="23808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r>
              <a:rPr lang="de-DE" b="1" dirty="0" err="1" smtClean="0"/>
              <a:t>Empagliflozin</a:t>
            </a:r>
            <a:r>
              <a:rPr lang="de-DE" dirty="0" smtClean="0"/>
              <a:t> (</a:t>
            </a:r>
            <a:r>
              <a:rPr lang="de-DE" u="sng" dirty="0" err="1">
                <a:hlinkClick r:id="rId2"/>
              </a:rPr>
              <a:t>Jardiance</a:t>
            </a:r>
            <a:r>
              <a:rPr lang="de-DE" u="sng" dirty="0" smtClean="0">
                <a:hlinkClick r:id="rId2"/>
              </a:rPr>
              <a:t>®</a:t>
            </a:r>
            <a:r>
              <a:rPr lang="de-DE" dirty="0" smtClean="0"/>
              <a:t>)</a:t>
            </a:r>
            <a:r>
              <a:rPr lang="de-DE" u="sng" dirty="0">
                <a:hlinkClick r:id="rId2"/>
              </a:rPr>
              <a:t> </a:t>
            </a:r>
            <a:r>
              <a:rPr lang="de-DE" dirty="0" smtClean="0"/>
              <a:t>ist ein blutzuckersenkender und antidiabetischer Wirkstoff aus der Gruppe der SGLT2-Hemmer zur Behandlung eines Diabetes mellitus Typ 2. Die Effekte beruhen auf der selektiven Hemmung des Natrium-Glucose-</a:t>
            </a:r>
            <a:r>
              <a:rPr lang="de-DE" dirty="0" err="1" smtClean="0"/>
              <a:t>Cotransporters</a:t>
            </a:r>
            <a:r>
              <a:rPr lang="de-DE" dirty="0" smtClean="0"/>
              <a:t> 2 (SGLT2), der an der Niere für die </a:t>
            </a:r>
            <a:r>
              <a:rPr lang="de-DE" dirty="0" err="1" smtClean="0"/>
              <a:t>Reabsorption</a:t>
            </a:r>
            <a:r>
              <a:rPr lang="de-DE" dirty="0" smtClean="0"/>
              <a:t> der Glucose verantwortlich ist.</a:t>
            </a:r>
          </a:p>
          <a:p>
            <a:endParaRPr lang="de-DE" dirty="0" smtClean="0"/>
          </a:p>
          <a:p>
            <a:r>
              <a:rPr lang="de-DE" dirty="0"/>
              <a:t/>
            </a:r>
            <a:br>
              <a:rPr lang="de-DE" dirty="0"/>
            </a:br>
            <a:r>
              <a:rPr lang="de-DE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/>
              <a:t>Perspektive der Wissenschaft</a:t>
            </a:r>
          </a:p>
        </p:txBody>
      </p:sp>
      <p:pic>
        <p:nvPicPr>
          <p:cNvPr id="1026" name="Picture 2" descr="https://www.pharmawiki.ch/wiki/media/SGLT2_Hemmer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1" y="1388437"/>
            <a:ext cx="6305549" cy="50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5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2380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BMBF: </a:t>
            </a:r>
            <a:r>
              <a:rPr lang="de-DE" sz="2000" dirty="0"/>
              <a:t>es sei „notwendig, dass sich Wissenschaftlerinnen </a:t>
            </a:r>
            <a:r>
              <a:rPr lang="de-DE" sz="2000" dirty="0" smtClean="0"/>
              <a:t> und </a:t>
            </a:r>
            <a:r>
              <a:rPr lang="de-DE" sz="2000" dirty="0"/>
              <a:t>Wissenschaftler in den öffentlichen Diskurs einbringen, über ihre Forschungsarbeit allgemeinverständlich kommunizieren und Zusammenhänge einordnen.“ </a:t>
            </a: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Kann die </a:t>
            </a:r>
            <a:r>
              <a:rPr lang="de-DE" sz="2000" dirty="0"/>
              <a:t>vielfach geforderte Wissenschaftskommunikation das Versprechen der Verantwortung </a:t>
            </a:r>
            <a:r>
              <a:rPr lang="de-DE" sz="2000" dirty="0" smtClean="0"/>
              <a:t>überhaupt einlösen?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Jede politische Inanspruchnahme benötigt bereits Vermittlungsinstanzen, um eine – in Ansätzen zwar nicht </a:t>
            </a:r>
            <a:r>
              <a:rPr lang="de-DE" sz="2000" dirty="0" err="1"/>
              <a:t>verhinderbare</a:t>
            </a:r>
            <a:r>
              <a:rPr lang="de-DE" sz="2000" dirty="0"/>
              <a:t>, aber am Ausbau zu hindernde – Politisierung der Wissenschaft zu vermeiden</a:t>
            </a:r>
            <a:r>
              <a:rPr lang="de-DE" sz="20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Wer instrumentiert wen in Wissenschaft und Politik?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Forschungsbedarf in Wissenschaftskommunikation, fachspezifisch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M. Knöchelmann, pers. </a:t>
            </a:r>
            <a:r>
              <a:rPr lang="de-DE" dirty="0" err="1" smtClean="0"/>
              <a:t>Comm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 smtClean="0"/>
              <a:t>Wissenschaftskommunikation in die Gesellschaft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049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ESC August 2021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 smtClean="0"/>
              <a:t>Weniger Hospitalisierungen durch Therapie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850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ESC August 2021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 smtClean="0"/>
              <a:t>Weniger Hospitalisierungen durch Therapie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148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Krankenhäuser… haben, soweit medizinisch vertretbar, bis auf Weiteres alle planbaren Behandlungen zurückzustellen oder zu unterbrechen, um möglichst umfangreiche Kapazitäten für die Versorgung von COVID-19 Patienten freizumachen. Die Behandlung von Notfällen ist zu gewährleisten.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Das an den Universitätsklinika beschäftigte Personal wird… bis auf Weiteres im Schwerpunkt für Aufgaben der Krankenversorgung eingesetzt. 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Bayrisches Gesundheitsministerium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Hilflose Reaktionen in der Politik bei fehlender Evidenz in der Wissenschaft…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744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r>
              <a:rPr lang="de-DE" sz="2400" dirty="0" smtClean="0"/>
              <a:t>Das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Deutschland ist  eines der führenden europäischen Länder in ambulanten und stationären medizinischen Leistungen (425 Mrd</a:t>
            </a:r>
            <a:r>
              <a:rPr lang="de-DE" sz="2400" dirty="0" smtClean="0"/>
              <a:t>.).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Die wissenschaftlichen Erfolge </a:t>
            </a:r>
            <a:r>
              <a:rPr lang="de-DE" sz="2400" dirty="0"/>
              <a:t>der Medizin führen zu einer stetig steigenden </a:t>
            </a:r>
            <a:r>
              <a:rPr lang="de-DE" sz="2400" dirty="0" smtClean="0"/>
              <a:t>Lebenserwartung.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Multimorbidität nimmt mit dem Alter zu und erfordert eine komplexe </a:t>
            </a:r>
            <a:r>
              <a:rPr lang="de-DE" sz="2400" dirty="0" smtClean="0"/>
              <a:t>Medizin, die viele Ressourcen bindet.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Qualitätsüberlegungen vor </a:t>
            </a:r>
            <a:r>
              <a:rPr lang="de-DE" sz="2400" dirty="0" smtClean="0"/>
              <a:t>Kostenfragen.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Was wollen die Deutschen? 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Was </a:t>
            </a:r>
            <a:r>
              <a:rPr lang="de-DE" sz="2400" dirty="0" smtClean="0"/>
              <a:t>wollen die </a:t>
            </a:r>
            <a:r>
              <a:rPr lang="de-DE" sz="2400" dirty="0" smtClean="0"/>
              <a:t>Kranken, der die individuelle Kranke?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06346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/>
              <a:t>Perspektive der Wissenschaft</a:t>
            </a:r>
          </a:p>
        </p:txBody>
      </p:sp>
    </p:spTree>
    <p:extLst>
      <p:ext uri="{BB962C8B-B14F-4D97-AF65-F5344CB8AC3E}">
        <p14:creationId xmlns:p14="http://schemas.microsoft.com/office/powerpoint/2010/main" val="37285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311696"/>
            <a:ext cx="5157787" cy="823912"/>
          </a:xfrm>
        </p:spPr>
        <p:txBody>
          <a:bodyPr/>
          <a:lstStyle/>
          <a:p>
            <a:r>
              <a:rPr lang="de-DE" dirty="0"/>
              <a:t>Was ist medizinische Leistung?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135608"/>
            <a:ext cx="5157787" cy="2417907"/>
          </a:xfrm>
        </p:spPr>
        <p:txBody>
          <a:bodyPr/>
          <a:lstStyle/>
          <a:p>
            <a:r>
              <a:rPr lang="de-DE" sz="2400" dirty="0"/>
              <a:t>Diagnostik</a:t>
            </a:r>
          </a:p>
          <a:p>
            <a:r>
              <a:rPr lang="de-DE" sz="2400" dirty="0"/>
              <a:t>Therapie</a:t>
            </a:r>
          </a:p>
          <a:p>
            <a:r>
              <a:rPr lang="de-DE" sz="2400" dirty="0"/>
              <a:t>Versorgung</a:t>
            </a:r>
          </a:p>
          <a:p>
            <a:r>
              <a:rPr lang="de-DE" sz="2400" dirty="0"/>
              <a:t>Prävention</a:t>
            </a:r>
          </a:p>
          <a:p>
            <a:endParaRPr lang="de-DE" sz="2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311696"/>
            <a:ext cx="5183188" cy="823912"/>
          </a:xfrm>
        </p:spPr>
        <p:txBody>
          <a:bodyPr/>
          <a:lstStyle/>
          <a:p>
            <a:r>
              <a:rPr lang="de-DE" dirty="0"/>
              <a:t>Wissenschaftliche Evidenz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135608"/>
            <a:ext cx="5183188" cy="2417907"/>
          </a:xfrm>
        </p:spPr>
        <p:txBody>
          <a:bodyPr>
            <a:normAutofit/>
          </a:bodyPr>
          <a:lstStyle/>
          <a:p>
            <a:r>
              <a:rPr lang="de-DE" sz="2400" dirty="0"/>
              <a:t>Gemeinschaft der Forschenden</a:t>
            </a:r>
          </a:p>
          <a:p>
            <a:r>
              <a:rPr lang="de-DE" sz="2400" dirty="0" err="1" smtClean="0"/>
              <a:t>Wissenschaftl</a:t>
            </a:r>
            <a:r>
              <a:rPr lang="de-DE" sz="2400" dirty="0" smtClean="0"/>
              <a:t>. Fachgesellschaften</a:t>
            </a:r>
            <a:endParaRPr lang="de-DE" sz="2400" dirty="0"/>
          </a:p>
          <a:p>
            <a:r>
              <a:rPr lang="de-DE" sz="2400" dirty="0"/>
              <a:t>Leitlinien/ Klug </a:t>
            </a:r>
            <a:r>
              <a:rPr lang="de-DE" sz="2400" dirty="0" smtClean="0"/>
              <a:t>Entscheiden</a:t>
            </a:r>
          </a:p>
          <a:p>
            <a:r>
              <a:rPr lang="de-DE" sz="2400" dirty="0" smtClean="0"/>
              <a:t>Unwirksames ist unwirtschaftlich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839788" y="4193303"/>
            <a:ext cx="10464199" cy="2142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Steuerung der Leistungsmenge bei begrenzten Ressourcen, z.B. Corona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Verantwortung der Medizin/ Wissenschaft für zu wenig und zu viel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Versorgungsforschung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Kommunikation in die </a:t>
            </a:r>
            <a:r>
              <a:rPr lang="de-DE" sz="2400" dirty="0" smtClean="0"/>
              <a:t>Gesellschaft und mit Patienten/ </a:t>
            </a:r>
          </a:p>
          <a:p>
            <a:pPr lvl="2"/>
            <a:r>
              <a:rPr lang="de-DE" sz="2400" dirty="0" smtClean="0"/>
              <a:t>Klug </a:t>
            </a:r>
            <a:r>
              <a:rPr lang="de-DE" sz="2400" dirty="0"/>
              <a:t>entscheiden durch Partizipation 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/>
              <a:t>Perspektive der </a:t>
            </a:r>
            <a:r>
              <a:rPr lang="de-DE" sz="2400" dirty="0" smtClean="0"/>
              <a:t>Wissenschaft: sie wird gehört!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188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Anker et al NEJM 2021</a:t>
            </a:r>
          </a:p>
          <a:p>
            <a:r>
              <a:rPr lang="de-DE" dirty="0" smtClean="0"/>
              <a:t>Angermann et al JAMA 2016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Wissenschaftliche Steuerung </a:t>
            </a:r>
            <a:r>
              <a:rPr lang="de-DE" sz="2400" dirty="0"/>
              <a:t>der Leistungsmenge:</a:t>
            </a:r>
            <a:br>
              <a:rPr lang="de-DE" sz="2400" dirty="0"/>
            </a:br>
            <a:r>
              <a:rPr lang="de-DE" sz="2400" dirty="0" smtClean="0"/>
              <a:t>Zwei </a:t>
            </a:r>
            <a:r>
              <a:rPr lang="de-DE" sz="2400" dirty="0" smtClean="0"/>
              <a:t>Beispiele </a:t>
            </a:r>
            <a:r>
              <a:rPr lang="de-DE" sz="2400" dirty="0" smtClean="0"/>
              <a:t>in Klinischen Studien</a:t>
            </a:r>
            <a:endParaRPr lang="de-DE" sz="24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58275"/>
              </p:ext>
            </p:extLst>
          </p:nvPr>
        </p:nvGraphicFramePr>
        <p:xfrm>
          <a:off x="908738" y="1265388"/>
          <a:ext cx="104641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230">
                  <a:extLst>
                    <a:ext uri="{9D8B030D-6E8A-4147-A177-3AD203B41FA5}">
                      <a16:colId xmlns:a16="http://schemas.microsoft.com/office/drawing/2014/main" val="583026011"/>
                    </a:ext>
                  </a:extLst>
                </a:gridCol>
                <a:gridCol w="2728230">
                  <a:extLst>
                    <a:ext uri="{9D8B030D-6E8A-4147-A177-3AD203B41FA5}">
                      <a16:colId xmlns:a16="http://schemas.microsoft.com/office/drawing/2014/main" val="3418806308"/>
                    </a:ext>
                  </a:extLst>
                </a:gridCol>
                <a:gridCol w="2728230">
                  <a:extLst>
                    <a:ext uri="{9D8B030D-6E8A-4147-A177-3AD203B41FA5}">
                      <a16:colId xmlns:a16="http://schemas.microsoft.com/office/drawing/2014/main" val="2303429697"/>
                    </a:ext>
                  </a:extLst>
                </a:gridCol>
                <a:gridCol w="2279509">
                  <a:extLst>
                    <a:ext uri="{9D8B030D-6E8A-4147-A177-3AD203B41FA5}">
                      <a16:colId xmlns:a16="http://schemas.microsoft.com/office/drawing/2014/main" val="444015395"/>
                    </a:ext>
                  </a:extLst>
                </a:gridCol>
              </a:tblGrid>
              <a:tr h="3624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/>
                        <a:t>Ergebnis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82311"/>
                  </a:ext>
                </a:extLst>
              </a:tr>
              <a:tr h="362475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EPEROR-</a:t>
                      </a:r>
                      <a:r>
                        <a:rPr lang="de-DE" sz="1800" dirty="0" err="1" smtClean="0"/>
                        <a:t>Preserved</a:t>
                      </a:r>
                      <a:r>
                        <a:rPr lang="de-DE" sz="1800" dirty="0" smtClean="0"/>
                        <a:t>/ </a:t>
                      </a:r>
                      <a:r>
                        <a:rPr lang="de-DE" sz="1800" dirty="0" err="1" smtClean="0"/>
                        <a:t>Pooled</a:t>
                      </a:r>
                      <a:r>
                        <a:rPr lang="de-DE" sz="180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Klinische Studie, RCT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positiv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31866"/>
                  </a:ext>
                </a:extLst>
              </a:tr>
              <a:tr h="362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MOOD-HF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IIT, </a:t>
                      </a:r>
                      <a:r>
                        <a:rPr lang="de-DE" b="0" dirty="0" err="1" smtClean="0"/>
                        <a:t>BMBF+Industrie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Klinische Studie, RCT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negativ</a:t>
                      </a:r>
                      <a:endParaRPr lang="de-D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73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1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/>
              <a:t>Anker et al NEJM 2021</a:t>
            </a:r>
            <a:endParaRPr lang="da-DK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EMPEROR-</a:t>
            </a:r>
            <a:r>
              <a:rPr lang="de-DE" sz="2400" dirty="0" err="1" smtClean="0"/>
              <a:t>Preserved</a:t>
            </a:r>
            <a:r>
              <a:rPr lang="de-DE" sz="2400" dirty="0" smtClean="0"/>
              <a:t>: </a:t>
            </a:r>
            <a:r>
              <a:rPr lang="de-DE" sz="2400" dirty="0" err="1" smtClean="0"/>
              <a:t>Empaglifozin</a:t>
            </a:r>
            <a:r>
              <a:rPr lang="de-DE" sz="2400" dirty="0" smtClean="0"/>
              <a:t> bei Herzinsuffizienz mit erhaltener LV-EF</a:t>
            </a:r>
            <a:endParaRPr lang="de-DE" sz="24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77916"/>
              </p:ext>
            </p:extLst>
          </p:nvPr>
        </p:nvGraphicFramePr>
        <p:xfrm>
          <a:off x="908738" y="1265388"/>
          <a:ext cx="104641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230">
                  <a:extLst>
                    <a:ext uri="{9D8B030D-6E8A-4147-A177-3AD203B41FA5}">
                      <a16:colId xmlns:a16="http://schemas.microsoft.com/office/drawing/2014/main" val="583026011"/>
                    </a:ext>
                  </a:extLst>
                </a:gridCol>
                <a:gridCol w="2728230">
                  <a:extLst>
                    <a:ext uri="{9D8B030D-6E8A-4147-A177-3AD203B41FA5}">
                      <a16:colId xmlns:a16="http://schemas.microsoft.com/office/drawing/2014/main" val="3418806308"/>
                    </a:ext>
                  </a:extLst>
                </a:gridCol>
                <a:gridCol w="2728230">
                  <a:extLst>
                    <a:ext uri="{9D8B030D-6E8A-4147-A177-3AD203B41FA5}">
                      <a16:colId xmlns:a16="http://schemas.microsoft.com/office/drawing/2014/main" val="2303429697"/>
                    </a:ext>
                  </a:extLst>
                </a:gridCol>
                <a:gridCol w="2279509">
                  <a:extLst>
                    <a:ext uri="{9D8B030D-6E8A-4147-A177-3AD203B41FA5}">
                      <a16:colId xmlns:a16="http://schemas.microsoft.com/office/drawing/2014/main" val="444015395"/>
                    </a:ext>
                  </a:extLst>
                </a:gridCol>
              </a:tblGrid>
              <a:tr h="3624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/>
                        <a:t>Ergebnis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82311"/>
                  </a:ext>
                </a:extLst>
              </a:tr>
              <a:tr h="362475">
                <a:tc>
                  <a:txBody>
                    <a:bodyPr/>
                    <a:lstStyle/>
                    <a:p>
                      <a:r>
                        <a:rPr lang="de-DE" sz="1800" b="1" dirty="0" smtClean="0"/>
                        <a:t>EPEROR-</a:t>
                      </a:r>
                      <a:r>
                        <a:rPr lang="de-DE" sz="1800" b="1" dirty="0" err="1" smtClean="0"/>
                        <a:t>Preserved</a:t>
                      </a:r>
                      <a:r>
                        <a:rPr lang="de-DE" sz="1800" b="1" dirty="0" smtClean="0"/>
                        <a:t>/ </a:t>
                      </a:r>
                      <a:r>
                        <a:rPr lang="de-DE" sz="1800" b="1" dirty="0" err="1" smtClean="0"/>
                        <a:t>Pooled</a:t>
                      </a:r>
                      <a:r>
                        <a:rPr lang="de-DE" sz="1800" b="1" dirty="0" smtClean="0"/>
                        <a:t> 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Klinische Studie, RCT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positiv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31866"/>
                  </a:ext>
                </a:extLst>
              </a:tr>
              <a:tr h="362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MOOD-HF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IIT, </a:t>
                      </a:r>
                      <a:r>
                        <a:rPr lang="de-DE" b="0" dirty="0" err="1" smtClean="0"/>
                        <a:t>BMBF+Industrie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Klinische Studie, RCT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negativ</a:t>
                      </a:r>
                      <a:endParaRPr lang="de-D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738241"/>
                  </a:ext>
                </a:extLst>
              </a:tr>
            </a:tbl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78752B28-D476-4DEB-A416-747794B3F4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409151"/>
              </p:ext>
            </p:extLst>
          </p:nvPr>
        </p:nvGraphicFramePr>
        <p:xfrm>
          <a:off x="1022683" y="3050748"/>
          <a:ext cx="10262938" cy="29762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59894">
                  <a:extLst>
                    <a:ext uri="{9D8B030D-6E8A-4147-A177-3AD203B41FA5}">
                      <a16:colId xmlns:a16="http://schemas.microsoft.com/office/drawing/2014/main" val="1209607640"/>
                    </a:ext>
                  </a:extLst>
                </a:gridCol>
                <a:gridCol w="2614972">
                  <a:extLst>
                    <a:ext uri="{9D8B030D-6E8A-4147-A177-3AD203B41FA5}">
                      <a16:colId xmlns:a16="http://schemas.microsoft.com/office/drawing/2014/main" val="557928933"/>
                    </a:ext>
                  </a:extLst>
                </a:gridCol>
                <a:gridCol w="2488072">
                  <a:extLst>
                    <a:ext uri="{9D8B030D-6E8A-4147-A177-3AD203B41FA5}">
                      <a16:colId xmlns:a16="http://schemas.microsoft.com/office/drawing/2014/main" val="499976908"/>
                    </a:ext>
                  </a:extLst>
                </a:gridCol>
              </a:tblGrid>
              <a:tr h="65978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0484" marR="90484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EMPEROR-Preserved</a:t>
                      </a:r>
                    </a:p>
                  </a:txBody>
                  <a:tcPr marL="90484" marR="90484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8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484" marR="90484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4968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1431925" indent="0"/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 endpoint:</a:t>
                      </a:r>
                      <a:r>
                        <a:rPr lang="en-GB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431925" indent="0"/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Adjudicated CV death or </a:t>
                      </a:r>
                    </a:p>
                    <a:p>
                      <a:pPr marL="1431925" indent="0"/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HHF*</a:t>
                      </a:r>
                    </a:p>
                  </a:txBody>
                  <a:tcPr marL="89059" marR="89059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436" marR="53436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>
                          <a:solidFill>
                            <a:schemeClr val="tx1"/>
                          </a:solidFill>
                          <a:latin typeface="+mn-lt"/>
                        </a:rPr>
                        <a:t>HR: 0.79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>
                          <a:solidFill>
                            <a:schemeClr val="tx1"/>
                          </a:solidFill>
                          <a:latin typeface="+mn-lt"/>
                        </a:rPr>
                        <a:t>(95% CI: 0.69-0.90)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baseline="0">
                          <a:solidFill>
                            <a:schemeClr val="tx1"/>
                          </a:solidFill>
                          <a:latin typeface="+mn-lt"/>
                        </a:rPr>
                        <a:t>p</a:t>
                      </a:r>
                      <a:r>
                        <a:rPr lang="it-IT" sz="1600" b="1" baseline="0">
                          <a:solidFill>
                            <a:schemeClr val="tx1"/>
                          </a:solidFill>
                          <a:latin typeface="+mn-lt"/>
                        </a:rPr>
                        <a:t>&lt;0.001</a:t>
                      </a:r>
                    </a:p>
                  </a:txBody>
                  <a:tcPr marL="71248" marR="71248" marT="60960" marB="6096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95498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 marL="1609725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secondary endpoint:</a:t>
                      </a:r>
                      <a:r>
                        <a:rPr lang="en-GB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609725" indent="-177800"/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Adjudicated first and recurrent</a:t>
                      </a:r>
                    </a:p>
                    <a:p>
                      <a:pPr marL="1609725" indent="-177800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Heart Failure Hospitalisations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059" marR="89059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kern="1200">
                        <a:solidFill>
                          <a:schemeClr val="accen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436" marR="53436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HR: 0.73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(95% CI: 0.61-0.88)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t-IT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71248" marR="71248" marT="60960" marB="6096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311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4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Anker et al NEJM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EMPEROR-</a:t>
            </a:r>
            <a:r>
              <a:rPr lang="de-DE" sz="2400" dirty="0" err="1" smtClean="0"/>
              <a:t>Preserved</a:t>
            </a:r>
            <a:r>
              <a:rPr lang="de-DE" sz="2400" dirty="0" smtClean="0"/>
              <a:t>: Reduktion Hospitalisierung (~2,5 Mio. HI-Pat. in Deutschland)</a:t>
            </a:r>
            <a:endParaRPr lang="de-DE" sz="2400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9FD29DCB-6EB5-467B-9212-AD42E6EA657E}"/>
              </a:ext>
            </a:extLst>
          </p:cNvPr>
          <p:cNvGrpSpPr/>
          <p:nvPr/>
        </p:nvGrpSpPr>
        <p:grpSpPr>
          <a:xfrm>
            <a:off x="1275765" y="1265388"/>
            <a:ext cx="9683090" cy="4732891"/>
            <a:chOff x="767761" y="1427077"/>
            <a:chExt cx="9683090" cy="473289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D40839A-5CD7-4476-B4C1-FADF002B2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713" y="1689100"/>
              <a:ext cx="8086725" cy="3313113"/>
            </a:xfrm>
            <a:custGeom>
              <a:avLst/>
              <a:gdLst>
                <a:gd name="T0" fmla="*/ 19 w 1088"/>
                <a:gd name="T1" fmla="*/ 439 h 444"/>
                <a:gd name="T2" fmla="*/ 26 w 1088"/>
                <a:gd name="T3" fmla="*/ 432 h 444"/>
                <a:gd name="T4" fmla="*/ 39 w 1088"/>
                <a:gd name="T5" fmla="*/ 426 h 444"/>
                <a:gd name="T6" fmla="*/ 48 w 1088"/>
                <a:gd name="T7" fmla="*/ 420 h 444"/>
                <a:gd name="T8" fmla="*/ 71 w 1088"/>
                <a:gd name="T9" fmla="*/ 412 h 444"/>
                <a:gd name="T10" fmla="*/ 83 w 1088"/>
                <a:gd name="T11" fmla="*/ 404 h 444"/>
                <a:gd name="T12" fmla="*/ 91 w 1088"/>
                <a:gd name="T13" fmla="*/ 397 h 444"/>
                <a:gd name="T14" fmla="*/ 105 w 1088"/>
                <a:gd name="T15" fmla="*/ 390 h 444"/>
                <a:gd name="T16" fmla="*/ 111 w 1088"/>
                <a:gd name="T17" fmla="*/ 382 h 444"/>
                <a:gd name="T18" fmla="*/ 121 w 1088"/>
                <a:gd name="T19" fmla="*/ 376 h 444"/>
                <a:gd name="T20" fmla="*/ 133 w 1088"/>
                <a:gd name="T21" fmla="*/ 369 h 444"/>
                <a:gd name="T22" fmla="*/ 149 w 1088"/>
                <a:gd name="T23" fmla="*/ 360 h 444"/>
                <a:gd name="T24" fmla="*/ 167 w 1088"/>
                <a:gd name="T25" fmla="*/ 350 h 444"/>
                <a:gd name="T26" fmla="*/ 179 w 1088"/>
                <a:gd name="T27" fmla="*/ 344 h 444"/>
                <a:gd name="T28" fmla="*/ 197 w 1088"/>
                <a:gd name="T29" fmla="*/ 337 h 444"/>
                <a:gd name="T30" fmla="*/ 209 w 1088"/>
                <a:gd name="T31" fmla="*/ 329 h 444"/>
                <a:gd name="T32" fmla="*/ 223 w 1088"/>
                <a:gd name="T33" fmla="*/ 322 h 444"/>
                <a:gd name="T34" fmla="*/ 234 w 1088"/>
                <a:gd name="T35" fmla="*/ 314 h 444"/>
                <a:gd name="T36" fmla="*/ 247 w 1088"/>
                <a:gd name="T37" fmla="*/ 306 h 444"/>
                <a:gd name="T38" fmla="*/ 266 w 1088"/>
                <a:gd name="T39" fmla="*/ 300 h 444"/>
                <a:gd name="T40" fmla="*/ 287 w 1088"/>
                <a:gd name="T41" fmla="*/ 293 h 444"/>
                <a:gd name="T42" fmla="*/ 298 w 1088"/>
                <a:gd name="T43" fmla="*/ 286 h 444"/>
                <a:gd name="T44" fmla="*/ 321 w 1088"/>
                <a:gd name="T45" fmla="*/ 279 h 444"/>
                <a:gd name="T46" fmla="*/ 335 w 1088"/>
                <a:gd name="T47" fmla="*/ 272 h 444"/>
                <a:gd name="T48" fmla="*/ 346 w 1088"/>
                <a:gd name="T49" fmla="*/ 265 h 444"/>
                <a:gd name="T50" fmla="*/ 359 w 1088"/>
                <a:gd name="T51" fmla="*/ 256 h 444"/>
                <a:gd name="T52" fmla="*/ 379 w 1088"/>
                <a:gd name="T53" fmla="*/ 249 h 444"/>
                <a:gd name="T54" fmla="*/ 395 w 1088"/>
                <a:gd name="T55" fmla="*/ 243 h 444"/>
                <a:gd name="T56" fmla="*/ 409 w 1088"/>
                <a:gd name="T57" fmla="*/ 232 h 444"/>
                <a:gd name="T58" fmla="*/ 439 w 1088"/>
                <a:gd name="T59" fmla="*/ 226 h 444"/>
                <a:gd name="T60" fmla="*/ 457 w 1088"/>
                <a:gd name="T61" fmla="*/ 215 h 444"/>
                <a:gd name="T62" fmla="*/ 477 w 1088"/>
                <a:gd name="T63" fmla="*/ 206 h 444"/>
                <a:gd name="T64" fmla="*/ 492 w 1088"/>
                <a:gd name="T65" fmla="*/ 198 h 444"/>
                <a:gd name="T66" fmla="*/ 520 w 1088"/>
                <a:gd name="T67" fmla="*/ 193 h 444"/>
                <a:gd name="T68" fmla="*/ 531 w 1088"/>
                <a:gd name="T69" fmla="*/ 187 h 444"/>
                <a:gd name="T70" fmla="*/ 551 w 1088"/>
                <a:gd name="T71" fmla="*/ 181 h 444"/>
                <a:gd name="T72" fmla="*/ 558 w 1088"/>
                <a:gd name="T73" fmla="*/ 176 h 444"/>
                <a:gd name="T74" fmla="*/ 576 w 1088"/>
                <a:gd name="T75" fmla="*/ 170 h 444"/>
                <a:gd name="T76" fmla="*/ 585 w 1088"/>
                <a:gd name="T77" fmla="*/ 162 h 444"/>
                <a:gd name="T78" fmla="*/ 617 w 1088"/>
                <a:gd name="T79" fmla="*/ 157 h 444"/>
                <a:gd name="T80" fmla="*/ 633 w 1088"/>
                <a:gd name="T81" fmla="*/ 149 h 444"/>
                <a:gd name="T82" fmla="*/ 646 w 1088"/>
                <a:gd name="T83" fmla="*/ 145 h 444"/>
                <a:gd name="T84" fmla="*/ 668 w 1088"/>
                <a:gd name="T85" fmla="*/ 138 h 444"/>
                <a:gd name="T86" fmla="*/ 678 w 1088"/>
                <a:gd name="T87" fmla="*/ 131 h 444"/>
                <a:gd name="T88" fmla="*/ 696 w 1088"/>
                <a:gd name="T89" fmla="*/ 126 h 444"/>
                <a:gd name="T90" fmla="*/ 708 w 1088"/>
                <a:gd name="T91" fmla="*/ 123 h 444"/>
                <a:gd name="T92" fmla="*/ 743 w 1088"/>
                <a:gd name="T93" fmla="*/ 114 h 444"/>
                <a:gd name="T94" fmla="*/ 752 w 1088"/>
                <a:gd name="T95" fmla="*/ 110 h 444"/>
                <a:gd name="T96" fmla="*/ 769 w 1088"/>
                <a:gd name="T97" fmla="*/ 101 h 444"/>
                <a:gd name="T98" fmla="*/ 790 w 1088"/>
                <a:gd name="T99" fmla="*/ 95 h 444"/>
                <a:gd name="T100" fmla="*/ 812 w 1088"/>
                <a:gd name="T101" fmla="*/ 89 h 444"/>
                <a:gd name="T102" fmla="*/ 849 w 1088"/>
                <a:gd name="T103" fmla="*/ 82 h 444"/>
                <a:gd name="T104" fmla="*/ 867 w 1088"/>
                <a:gd name="T105" fmla="*/ 73 h 444"/>
                <a:gd name="T106" fmla="*/ 900 w 1088"/>
                <a:gd name="T107" fmla="*/ 64 h 444"/>
                <a:gd name="T108" fmla="*/ 930 w 1088"/>
                <a:gd name="T109" fmla="*/ 55 h 444"/>
                <a:gd name="T110" fmla="*/ 965 w 1088"/>
                <a:gd name="T111" fmla="*/ 41 h 444"/>
                <a:gd name="T112" fmla="*/ 1023 w 1088"/>
                <a:gd name="T113" fmla="*/ 29 h 444"/>
                <a:gd name="T114" fmla="*/ 1042 w 1088"/>
                <a:gd name="T115" fmla="*/ 1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8" h="444">
                  <a:moveTo>
                    <a:pt x="0" y="444"/>
                  </a:moveTo>
                  <a:cubicBezTo>
                    <a:pt x="6" y="444"/>
                    <a:pt x="6" y="444"/>
                    <a:pt x="6" y="444"/>
                  </a:cubicBezTo>
                  <a:cubicBezTo>
                    <a:pt x="7" y="443"/>
                    <a:pt x="7" y="443"/>
                    <a:pt x="7" y="443"/>
                  </a:cubicBezTo>
                  <a:cubicBezTo>
                    <a:pt x="10" y="443"/>
                    <a:pt x="10" y="443"/>
                    <a:pt x="10" y="443"/>
                  </a:cubicBezTo>
                  <a:cubicBezTo>
                    <a:pt x="10" y="442"/>
                    <a:pt x="10" y="442"/>
                    <a:pt x="10" y="442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14" y="439"/>
                    <a:pt x="14" y="439"/>
                    <a:pt x="14" y="439"/>
                  </a:cubicBezTo>
                  <a:cubicBezTo>
                    <a:pt x="16" y="439"/>
                    <a:pt x="16" y="439"/>
                    <a:pt x="16" y="439"/>
                  </a:cubicBezTo>
                  <a:cubicBezTo>
                    <a:pt x="19" y="439"/>
                    <a:pt x="19" y="439"/>
                    <a:pt x="19" y="439"/>
                  </a:cubicBezTo>
                  <a:cubicBezTo>
                    <a:pt x="19" y="437"/>
                    <a:pt x="19" y="437"/>
                    <a:pt x="19" y="437"/>
                  </a:cubicBezTo>
                  <a:cubicBezTo>
                    <a:pt x="21" y="437"/>
                    <a:pt x="21" y="437"/>
                    <a:pt x="21" y="437"/>
                  </a:cubicBezTo>
                  <a:cubicBezTo>
                    <a:pt x="21" y="436"/>
                    <a:pt x="21" y="436"/>
                    <a:pt x="21" y="436"/>
                  </a:cubicBezTo>
                  <a:cubicBezTo>
                    <a:pt x="23" y="436"/>
                    <a:pt x="23" y="436"/>
                    <a:pt x="23" y="436"/>
                  </a:cubicBezTo>
                  <a:cubicBezTo>
                    <a:pt x="23" y="435"/>
                    <a:pt x="23" y="435"/>
                    <a:pt x="23" y="435"/>
                  </a:cubicBezTo>
                  <a:cubicBezTo>
                    <a:pt x="24" y="435"/>
                    <a:pt x="24" y="435"/>
                    <a:pt x="24" y="435"/>
                  </a:cubicBezTo>
                  <a:cubicBezTo>
                    <a:pt x="24" y="433"/>
                    <a:pt x="24" y="433"/>
                    <a:pt x="24" y="433"/>
                  </a:cubicBezTo>
                  <a:cubicBezTo>
                    <a:pt x="26" y="433"/>
                    <a:pt x="26" y="433"/>
                    <a:pt x="26" y="433"/>
                  </a:cubicBezTo>
                  <a:cubicBezTo>
                    <a:pt x="26" y="432"/>
                    <a:pt x="26" y="432"/>
                    <a:pt x="26" y="432"/>
                  </a:cubicBezTo>
                  <a:cubicBezTo>
                    <a:pt x="26" y="431"/>
                    <a:pt x="26" y="431"/>
                    <a:pt x="26" y="431"/>
                  </a:cubicBezTo>
                  <a:cubicBezTo>
                    <a:pt x="30" y="431"/>
                    <a:pt x="30" y="431"/>
                    <a:pt x="30" y="431"/>
                  </a:cubicBezTo>
                  <a:cubicBezTo>
                    <a:pt x="30" y="430"/>
                    <a:pt x="30" y="430"/>
                    <a:pt x="30" y="430"/>
                  </a:cubicBezTo>
                  <a:cubicBezTo>
                    <a:pt x="34" y="430"/>
                    <a:pt x="34" y="430"/>
                    <a:pt x="34" y="430"/>
                  </a:cubicBezTo>
                  <a:cubicBezTo>
                    <a:pt x="34" y="428"/>
                    <a:pt x="34" y="428"/>
                    <a:pt x="34" y="428"/>
                  </a:cubicBezTo>
                  <a:cubicBezTo>
                    <a:pt x="35" y="428"/>
                    <a:pt x="35" y="428"/>
                    <a:pt x="35" y="428"/>
                  </a:cubicBezTo>
                  <a:cubicBezTo>
                    <a:pt x="37" y="428"/>
                    <a:pt x="37" y="428"/>
                    <a:pt x="37" y="428"/>
                  </a:cubicBezTo>
                  <a:cubicBezTo>
                    <a:pt x="37" y="426"/>
                    <a:pt x="37" y="426"/>
                    <a:pt x="37" y="426"/>
                  </a:cubicBezTo>
                  <a:cubicBezTo>
                    <a:pt x="39" y="426"/>
                    <a:pt x="39" y="426"/>
                    <a:pt x="39" y="426"/>
                  </a:cubicBezTo>
                  <a:cubicBezTo>
                    <a:pt x="40" y="426"/>
                    <a:pt x="40" y="426"/>
                    <a:pt x="40" y="426"/>
                  </a:cubicBezTo>
                  <a:cubicBezTo>
                    <a:pt x="40" y="424"/>
                    <a:pt x="40" y="424"/>
                    <a:pt x="40" y="424"/>
                  </a:cubicBezTo>
                  <a:cubicBezTo>
                    <a:pt x="42" y="424"/>
                    <a:pt x="42" y="424"/>
                    <a:pt x="42" y="424"/>
                  </a:cubicBezTo>
                  <a:cubicBezTo>
                    <a:pt x="42" y="423"/>
                    <a:pt x="42" y="423"/>
                    <a:pt x="42" y="423"/>
                  </a:cubicBezTo>
                  <a:cubicBezTo>
                    <a:pt x="46" y="423"/>
                    <a:pt x="46" y="423"/>
                    <a:pt x="46" y="423"/>
                  </a:cubicBezTo>
                  <a:cubicBezTo>
                    <a:pt x="46" y="422"/>
                    <a:pt x="46" y="422"/>
                    <a:pt x="46" y="422"/>
                  </a:cubicBezTo>
                  <a:cubicBezTo>
                    <a:pt x="47" y="422"/>
                    <a:pt x="47" y="422"/>
                    <a:pt x="47" y="422"/>
                  </a:cubicBezTo>
                  <a:cubicBezTo>
                    <a:pt x="47" y="420"/>
                    <a:pt x="47" y="420"/>
                    <a:pt x="47" y="420"/>
                  </a:cubicBezTo>
                  <a:cubicBezTo>
                    <a:pt x="48" y="420"/>
                    <a:pt x="48" y="420"/>
                    <a:pt x="48" y="420"/>
                  </a:cubicBezTo>
                  <a:cubicBezTo>
                    <a:pt x="51" y="420"/>
                    <a:pt x="51" y="420"/>
                    <a:pt x="51" y="420"/>
                  </a:cubicBezTo>
                  <a:cubicBezTo>
                    <a:pt x="51" y="416"/>
                    <a:pt x="51" y="416"/>
                    <a:pt x="51" y="416"/>
                  </a:cubicBezTo>
                  <a:cubicBezTo>
                    <a:pt x="64" y="416"/>
                    <a:pt x="64" y="416"/>
                    <a:pt x="64" y="416"/>
                  </a:cubicBezTo>
                  <a:cubicBezTo>
                    <a:pt x="64" y="415"/>
                    <a:pt x="64" y="415"/>
                    <a:pt x="64" y="415"/>
                  </a:cubicBezTo>
                  <a:cubicBezTo>
                    <a:pt x="66" y="415"/>
                    <a:pt x="66" y="415"/>
                    <a:pt x="66" y="415"/>
                  </a:cubicBezTo>
                  <a:cubicBezTo>
                    <a:pt x="66" y="414"/>
                    <a:pt x="66" y="414"/>
                    <a:pt x="6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68" y="412"/>
                    <a:pt x="68" y="412"/>
                    <a:pt x="68" y="412"/>
                  </a:cubicBezTo>
                  <a:cubicBezTo>
                    <a:pt x="71" y="412"/>
                    <a:pt x="71" y="412"/>
                    <a:pt x="71" y="412"/>
                  </a:cubicBezTo>
                  <a:cubicBezTo>
                    <a:pt x="71" y="410"/>
                    <a:pt x="71" y="410"/>
                    <a:pt x="71" y="410"/>
                  </a:cubicBezTo>
                  <a:cubicBezTo>
                    <a:pt x="76" y="410"/>
                    <a:pt x="76" y="410"/>
                    <a:pt x="76" y="410"/>
                  </a:cubicBezTo>
                  <a:cubicBezTo>
                    <a:pt x="76" y="408"/>
                    <a:pt x="76" y="408"/>
                    <a:pt x="76" y="408"/>
                  </a:cubicBezTo>
                  <a:cubicBezTo>
                    <a:pt x="79" y="408"/>
                    <a:pt x="79" y="408"/>
                    <a:pt x="79" y="408"/>
                  </a:cubicBezTo>
                  <a:cubicBezTo>
                    <a:pt x="80" y="408"/>
                    <a:pt x="80" y="408"/>
                    <a:pt x="80" y="408"/>
                  </a:cubicBezTo>
                  <a:cubicBezTo>
                    <a:pt x="80" y="407"/>
                    <a:pt x="80" y="407"/>
                    <a:pt x="80" y="407"/>
                  </a:cubicBezTo>
                  <a:cubicBezTo>
                    <a:pt x="82" y="407"/>
                    <a:pt x="82" y="407"/>
                    <a:pt x="82" y="407"/>
                  </a:cubicBezTo>
                  <a:cubicBezTo>
                    <a:pt x="82" y="404"/>
                    <a:pt x="82" y="404"/>
                    <a:pt x="82" y="404"/>
                  </a:cubicBezTo>
                  <a:cubicBezTo>
                    <a:pt x="83" y="404"/>
                    <a:pt x="83" y="404"/>
                    <a:pt x="83" y="404"/>
                  </a:cubicBezTo>
                  <a:cubicBezTo>
                    <a:pt x="83" y="403"/>
                    <a:pt x="83" y="403"/>
                    <a:pt x="83" y="403"/>
                  </a:cubicBezTo>
                  <a:cubicBezTo>
                    <a:pt x="85" y="403"/>
                    <a:pt x="85" y="403"/>
                    <a:pt x="85" y="403"/>
                  </a:cubicBezTo>
                  <a:cubicBezTo>
                    <a:pt x="85" y="401"/>
                    <a:pt x="85" y="401"/>
                    <a:pt x="85" y="401"/>
                  </a:cubicBezTo>
                  <a:cubicBezTo>
                    <a:pt x="87" y="401"/>
                    <a:pt x="87" y="401"/>
                    <a:pt x="87" y="401"/>
                  </a:cubicBezTo>
                  <a:cubicBezTo>
                    <a:pt x="87" y="400"/>
                    <a:pt x="87" y="400"/>
                    <a:pt x="87" y="400"/>
                  </a:cubicBezTo>
                  <a:cubicBezTo>
                    <a:pt x="88" y="400"/>
                    <a:pt x="88" y="400"/>
                    <a:pt x="88" y="400"/>
                  </a:cubicBezTo>
                  <a:cubicBezTo>
                    <a:pt x="88" y="398"/>
                    <a:pt x="88" y="398"/>
                    <a:pt x="88" y="398"/>
                  </a:cubicBezTo>
                  <a:cubicBezTo>
                    <a:pt x="91" y="398"/>
                    <a:pt x="91" y="398"/>
                    <a:pt x="91" y="398"/>
                  </a:cubicBezTo>
                  <a:cubicBezTo>
                    <a:pt x="91" y="397"/>
                    <a:pt x="91" y="397"/>
                    <a:pt x="91" y="397"/>
                  </a:cubicBezTo>
                  <a:cubicBezTo>
                    <a:pt x="94" y="397"/>
                    <a:pt x="94" y="397"/>
                    <a:pt x="94" y="397"/>
                  </a:cubicBezTo>
                  <a:cubicBezTo>
                    <a:pt x="94" y="396"/>
                    <a:pt x="94" y="396"/>
                    <a:pt x="94" y="396"/>
                  </a:cubicBezTo>
                  <a:cubicBezTo>
                    <a:pt x="99" y="396"/>
                    <a:pt x="99" y="396"/>
                    <a:pt x="99" y="396"/>
                  </a:cubicBezTo>
                  <a:cubicBezTo>
                    <a:pt x="99" y="395"/>
                    <a:pt x="99" y="395"/>
                    <a:pt x="99" y="395"/>
                  </a:cubicBezTo>
                  <a:cubicBezTo>
                    <a:pt x="100" y="395"/>
                    <a:pt x="100" y="395"/>
                    <a:pt x="100" y="395"/>
                  </a:cubicBezTo>
                  <a:cubicBezTo>
                    <a:pt x="100" y="392"/>
                    <a:pt x="100" y="392"/>
                    <a:pt x="100" y="392"/>
                  </a:cubicBezTo>
                  <a:cubicBezTo>
                    <a:pt x="103" y="392"/>
                    <a:pt x="103" y="392"/>
                    <a:pt x="103" y="392"/>
                  </a:cubicBezTo>
                  <a:cubicBezTo>
                    <a:pt x="103" y="390"/>
                    <a:pt x="103" y="390"/>
                    <a:pt x="103" y="390"/>
                  </a:cubicBezTo>
                  <a:cubicBezTo>
                    <a:pt x="105" y="390"/>
                    <a:pt x="105" y="390"/>
                    <a:pt x="105" y="390"/>
                  </a:cubicBezTo>
                  <a:cubicBezTo>
                    <a:pt x="105" y="388"/>
                    <a:pt x="105" y="388"/>
                    <a:pt x="105" y="388"/>
                  </a:cubicBezTo>
                  <a:cubicBezTo>
                    <a:pt x="107" y="388"/>
                    <a:pt x="107" y="388"/>
                    <a:pt x="107" y="388"/>
                  </a:cubicBezTo>
                  <a:cubicBezTo>
                    <a:pt x="107" y="387"/>
                    <a:pt x="107" y="387"/>
                    <a:pt x="107" y="387"/>
                  </a:cubicBezTo>
                  <a:cubicBezTo>
                    <a:pt x="107" y="387"/>
                    <a:pt x="107" y="387"/>
                    <a:pt x="107" y="387"/>
                  </a:cubicBezTo>
                  <a:cubicBezTo>
                    <a:pt x="107" y="386"/>
                    <a:pt x="107" y="386"/>
                    <a:pt x="107" y="386"/>
                  </a:cubicBezTo>
                  <a:cubicBezTo>
                    <a:pt x="110" y="386"/>
                    <a:pt x="110" y="386"/>
                    <a:pt x="110" y="386"/>
                  </a:cubicBezTo>
                  <a:cubicBezTo>
                    <a:pt x="110" y="384"/>
                    <a:pt x="110" y="384"/>
                    <a:pt x="110" y="384"/>
                  </a:cubicBezTo>
                  <a:cubicBezTo>
                    <a:pt x="111" y="384"/>
                    <a:pt x="111" y="384"/>
                    <a:pt x="111" y="384"/>
                  </a:cubicBezTo>
                  <a:cubicBezTo>
                    <a:pt x="111" y="382"/>
                    <a:pt x="111" y="382"/>
                    <a:pt x="111" y="382"/>
                  </a:cubicBezTo>
                  <a:cubicBezTo>
                    <a:pt x="114" y="382"/>
                    <a:pt x="114" y="382"/>
                    <a:pt x="114" y="382"/>
                  </a:cubicBezTo>
                  <a:cubicBezTo>
                    <a:pt x="114" y="380"/>
                    <a:pt x="114" y="380"/>
                    <a:pt x="114" y="380"/>
                  </a:cubicBezTo>
                  <a:cubicBezTo>
                    <a:pt x="116" y="380"/>
                    <a:pt x="116" y="380"/>
                    <a:pt x="116" y="380"/>
                  </a:cubicBezTo>
                  <a:cubicBezTo>
                    <a:pt x="117" y="380"/>
                    <a:pt x="117" y="380"/>
                    <a:pt x="117" y="380"/>
                  </a:cubicBezTo>
                  <a:cubicBezTo>
                    <a:pt x="117" y="379"/>
                    <a:pt x="117" y="379"/>
                    <a:pt x="117" y="379"/>
                  </a:cubicBezTo>
                  <a:cubicBezTo>
                    <a:pt x="119" y="379"/>
                    <a:pt x="119" y="379"/>
                    <a:pt x="119" y="379"/>
                  </a:cubicBezTo>
                  <a:cubicBezTo>
                    <a:pt x="119" y="377"/>
                    <a:pt x="119" y="377"/>
                    <a:pt x="119" y="377"/>
                  </a:cubicBezTo>
                  <a:cubicBezTo>
                    <a:pt x="121" y="377"/>
                    <a:pt x="121" y="377"/>
                    <a:pt x="121" y="377"/>
                  </a:cubicBezTo>
                  <a:cubicBezTo>
                    <a:pt x="121" y="376"/>
                    <a:pt x="121" y="376"/>
                    <a:pt x="121" y="376"/>
                  </a:cubicBezTo>
                  <a:cubicBezTo>
                    <a:pt x="123" y="376"/>
                    <a:pt x="123" y="376"/>
                    <a:pt x="123" y="376"/>
                  </a:cubicBezTo>
                  <a:cubicBezTo>
                    <a:pt x="123" y="375"/>
                    <a:pt x="123" y="375"/>
                    <a:pt x="123" y="375"/>
                  </a:cubicBezTo>
                  <a:cubicBezTo>
                    <a:pt x="125" y="375"/>
                    <a:pt x="125" y="375"/>
                    <a:pt x="125" y="375"/>
                  </a:cubicBezTo>
                  <a:cubicBezTo>
                    <a:pt x="125" y="373"/>
                    <a:pt x="125" y="373"/>
                    <a:pt x="125" y="373"/>
                  </a:cubicBezTo>
                  <a:cubicBezTo>
                    <a:pt x="128" y="373"/>
                    <a:pt x="128" y="373"/>
                    <a:pt x="128" y="373"/>
                  </a:cubicBezTo>
                  <a:cubicBezTo>
                    <a:pt x="128" y="370"/>
                    <a:pt x="128" y="370"/>
                    <a:pt x="128" y="370"/>
                  </a:cubicBezTo>
                  <a:cubicBezTo>
                    <a:pt x="131" y="370"/>
                    <a:pt x="131" y="370"/>
                    <a:pt x="131" y="370"/>
                  </a:cubicBezTo>
                  <a:cubicBezTo>
                    <a:pt x="131" y="369"/>
                    <a:pt x="131" y="369"/>
                    <a:pt x="131" y="369"/>
                  </a:cubicBezTo>
                  <a:cubicBezTo>
                    <a:pt x="133" y="369"/>
                    <a:pt x="133" y="369"/>
                    <a:pt x="133" y="369"/>
                  </a:cubicBezTo>
                  <a:cubicBezTo>
                    <a:pt x="133" y="367"/>
                    <a:pt x="133" y="367"/>
                    <a:pt x="133" y="367"/>
                  </a:cubicBezTo>
                  <a:cubicBezTo>
                    <a:pt x="136" y="367"/>
                    <a:pt x="136" y="367"/>
                    <a:pt x="136" y="367"/>
                  </a:cubicBezTo>
                  <a:cubicBezTo>
                    <a:pt x="136" y="365"/>
                    <a:pt x="136" y="365"/>
                    <a:pt x="136" y="365"/>
                  </a:cubicBezTo>
                  <a:cubicBezTo>
                    <a:pt x="142" y="365"/>
                    <a:pt x="142" y="365"/>
                    <a:pt x="142" y="365"/>
                  </a:cubicBezTo>
                  <a:cubicBezTo>
                    <a:pt x="142" y="364"/>
                    <a:pt x="142" y="364"/>
                    <a:pt x="142" y="364"/>
                  </a:cubicBezTo>
                  <a:cubicBezTo>
                    <a:pt x="146" y="364"/>
                    <a:pt x="146" y="364"/>
                    <a:pt x="146" y="364"/>
                  </a:cubicBezTo>
                  <a:cubicBezTo>
                    <a:pt x="146" y="361"/>
                    <a:pt x="146" y="361"/>
                    <a:pt x="146" y="361"/>
                  </a:cubicBezTo>
                  <a:cubicBezTo>
                    <a:pt x="149" y="361"/>
                    <a:pt x="149" y="361"/>
                    <a:pt x="149" y="361"/>
                  </a:cubicBezTo>
                  <a:cubicBezTo>
                    <a:pt x="149" y="360"/>
                    <a:pt x="149" y="360"/>
                    <a:pt x="149" y="360"/>
                  </a:cubicBezTo>
                  <a:cubicBezTo>
                    <a:pt x="151" y="360"/>
                    <a:pt x="151" y="360"/>
                    <a:pt x="151" y="360"/>
                  </a:cubicBezTo>
                  <a:cubicBezTo>
                    <a:pt x="151" y="359"/>
                    <a:pt x="151" y="359"/>
                    <a:pt x="151" y="359"/>
                  </a:cubicBezTo>
                  <a:cubicBezTo>
                    <a:pt x="155" y="359"/>
                    <a:pt x="155" y="359"/>
                    <a:pt x="155" y="359"/>
                  </a:cubicBezTo>
                  <a:cubicBezTo>
                    <a:pt x="155" y="356"/>
                    <a:pt x="155" y="356"/>
                    <a:pt x="155" y="356"/>
                  </a:cubicBezTo>
                  <a:cubicBezTo>
                    <a:pt x="158" y="356"/>
                    <a:pt x="158" y="356"/>
                    <a:pt x="158" y="356"/>
                  </a:cubicBezTo>
                  <a:cubicBezTo>
                    <a:pt x="158" y="353"/>
                    <a:pt x="158" y="353"/>
                    <a:pt x="158" y="353"/>
                  </a:cubicBezTo>
                  <a:cubicBezTo>
                    <a:pt x="162" y="353"/>
                    <a:pt x="162" y="353"/>
                    <a:pt x="162" y="353"/>
                  </a:cubicBezTo>
                  <a:cubicBezTo>
                    <a:pt x="162" y="350"/>
                    <a:pt x="162" y="350"/>
                    <a:pt x="162" y="350"/>
                  </a:cubicBezTo>
                  <a:cubicBezTo>
                    <a:pt x="167" y="350"/>
                    <a:pt x="167" y="350"/>
                    <a:pt x="167" y="350"/>
                  </a:cubicBezTo>
                  <a:cubicBezTo>
                    <a:pt x="167" y="348"/>
                    <a:pt x="167" y="348"/>
                    <a:pt x="167" y="348"/>
                  </a:cubicBezTo>
                  <a:cubicBezTo>
                    <a:pt x="170" y="348"/>
                    <a:pt x="170" y="348"/>
                    <a:pt x="170" y="348"/>
                  </a:cubicBezTo>
                  <a:cubicBezTo>
                    <a:pt x="170" y="348"/>
                    <a:pt x="170" y="348"/>
                    <a:pt x="170" y="348"/>
                  </a:cubicBezTo>
                  <a:cubicBezTo>
                    <a:pt x="175" y="348"/>
                    <a:pt x="175" y="348"/>
                    <a:pt x="175" y="348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77" y="346"/>
                    <a:pt x="177" y="346"/>
                    <a:pt x="177" y="346"/>
                  </a:cubicBezTo>
                  <a:cubicBezTo>
                    <a:pt x="177" y="345"/>
                    <a:pt x="177" y="345"/>
                    <a:pt x="177" y="345"/>
                  </a:cubicBezTo>
                  <a:cubicBezTo>
                    <a:pt x="179" y="345"/>
                    <a:pt x="179" y="345"/>
                    <a:pt x="179" y="345"/>
                  </a:cubicBezTo>
                  <a:cubicBezTo>
                    <a:pt x="179" y="344"/>
                    <a:pt x="179" y="344"/>
                    <a:pt x="179" y="344"/>
                  </a:cubicBezTo>
                  <a:cubicBezTo>
                    <a:pt x="181" y="344"/>
                    <a:pt x="181" y="344"/>
                    <a:pt x="181" y="344"/>
                  </a:cubicBezTo>
                  <a:cubicBezTo>
                    <a:pt x="181" y="342"/>
                    <a:pt x="181" y="342"/>
                    <a:pt x="181" y="342"/>
                  </a:cubicBezTo>
                  <a:cubicBezTo>
                    <a:pt x="182" y="342"/>
                    <a:pt x="182" y="342"/>
                    <a:pt x="182" y="342"/>
                  </a:cubicBezTo>
                  <a:cubicBezTo>
                    <a:pt x="182" y="340"/>
                    <a:pt x="182" y="340"/>
                    <a:pt x="182" y="340"/>
                  </a:cubicBezTo>
                  <a:cubicBezTo>
                    <a:pt x="188" y="340"/>
                    <a:pt x="188" y="340"/>
                    <a:pt x="188" y="340"/>
                  </a:cubicBezTo>
                  <a:cubicBezTo>
                    <a:pt x="188" y="338"/>
                    <a:pt x="188" y="338"/>
                    <a:pt x="188" y="338"/>
                  </a:cubicBezTo>
                  <a:cubicBezTo>
                    <a:pt x="190" y="338"/>
                    <a:pt x="190" y="338"/>
                    <a:pt x="190" y="338"/>
                  </a:cubicBezTo>
                  <a:cubicBezTo>
                    <a:pt x="190" y="337"/>
                    <a:pt x="190" y="337"/>
                    <a:pt x="190" y="337"/>
                  </a:cubicBezTo>
                  <a:cubicBezTo>
                    <a:pt x="197" y="337"/>
                    <a:pt x="197" y="337"/>
                    <a:pt x="197" y="337"/>
                  </a:cubicBezTo>
                  <a:cubicBezTo>
                    <a:pt x="197" y="334"/>
                    <a:pt x="197" y="334"/>
                    <a:pt x="197" y="334"/>
                  </a:cubicBezTo>
                  <a:cubicBezTo>
                    <a:pt x="198" y="334"/>
                    <a:pt x="198" y="334"/>
                    <a:pt x="198" y="334"/>
                  </a:cubicBezTo>
                  <a:cubicBezTo>
                    <a:pt x="198" y="333"/>
                    <a:pt x="198" y="333"/>
                    <a:pt x="198" y="333"/>
                  </a:cubicBezTo>
                  <a:cubicBezTo>
                    <a:pt x="200" y="333"/>
                    <a:pt x="200" y="333"/>
                    <a:pt x="200" y="333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207" y="332"/>
                    <a:pt x="207" y="332"/>
                    <a:pt x="207" y="332"/>
                  </a:cubicBezTo>
                  <a:cubicBezTo>
                    <a:pt x="207" y="330"/>
                    <a:pt x="207" y="330"/>
                    <a:pt x="207" y="330"/>
                  </a:cubicBezTo>
                  <a:cubicBezTo>
                    <a:pt x="209" y="330"/>
                    <a:pt x="209" y="330"/>
                    <a:pt x="209" y="330"/>
                  </a:cubicBezTo>
                  <a:cubicBezTo>
                    <a:pt x="209" y="329"/>
                    <a:pt x="209" y="329"/>
                    <a:pt x="209" y="329"/>
                  </a:cubicBezTo>
                  <a:cubicBezTo>
                    <a:pt x="212" y="329"/>
                    <a:pt x="212" y="329"/>
                    <a:pt x="212" y="329"/>
                  </a:cubicBezTo>
                  <a:cubicBezTo>
                    <a:pt x="212" y="327"/>
                    <a:pt x="212" y="327"/>
                    <a:pt x="212" y="327"/>
                  </a:cubicBezTo>
                  <a:cubicBezTo>
                    <a:pt x="214" y="327"/>
                    <a:pt x="214" y="327"/>
                    <a:pt x="214" y="327"/>
                  </a:cubicBezTo>
                  <a:cubicBezTo>
                    <a:pt x="214" y="325"/>
                    <a:pt x="214" y="325"/>
                    <a:pt x="214" y="325"/>
                  </a:cubicBezTo>
                  <a:cubicBezTo>
                    <a:pt x="220" y="325"/>
                    <a:pt x="220" y="325"/>
                    <a:pt x="220" y="325"/>
                  </a:cubicBezTo>
                  <a:cubicBezTo>
                    <a:pt x="220" y="323"/>
                    <a:pt x="220" y="323"/>
                    <a:pt x="220" y="323"/>
                  </a:cubicBezTo>
                  <a:cubicBezTo>
                    <a:pt x="221" y="323"/>
                    <a:pt x="221" y="323"/>
                    <a:pt x="221" y="323"/>
                  </a:cubicBezTo>
                  <a:cubicBezTo>
                    <a:pt x="221" y="322"/>
                    <a:pt x="221" y="322"/>
                    <a:pt x="221" y="322"/>
                  </a:cubicBezTo>
                  <a:cubicBezTo>
                    <a:pt x="223" y="322"/>
                    <a:pt x="223" y="322"/>
                    <a:pt x="223" y="322"/>
                  </a:cubicBezTo>
                  <a:cubicBezTo>
                    <a:pt x="223" y="320"/>
                    <a:pt x="223" y="320"/>
                    <a:pt x="223" y="320"/>
                  </a:cubicBezTo>
                  <a:cubicBezTo>
                    <a:pt x="225" y="320"/>
                    <a:pt x="225" y="320"/>
                    <a:pt x="225" y="320"/>
                  </a:cubicBezTo>
                  <a:cubicBezTo>
                    <a:pt x="225" y="319"/>
                    <a:pt x="225" y="319"/>
                    <a:pt x="225" y="319"/>
                  </a:cubicBezTo>
                  <a:cubicBezTo>
                    <a:pt x="229" y="319"/>
                    <a:pt x="229" y="319"/>
                    <a:pt x="229" y="319"/>
                  </a:cubicBezTo>
                  <a:cubicBezTo>
                    <a:pt x="229" y="318"/>
                    <a:pt x="229" y="318"/>
                    <a:pt x="229" y="318"/>
                  </a:cubicBezTo>
                  <a:cubicBezTo>
                    <a:pt x="230" y="318"/>
                    <a:pt x="230" y="318"/>
                    <a:pt x="230" y="318"/>
                  </a:cubicBezTo>
                  <a:cubicBezTo>
                    <a:pt x="232" y="318"/>
                    <a:pt x="232" y="318"/>
                    <a:pt x="232" y="318"/>
                  </a:cubicBezTo>
                  <a:cubicBezTo>
                    <a:pt x="232" y="314"/>
                    <a:pt x="232" y="314"/>
                    <a:pt x="232" y="314"/>
                  </a:cubicBezTo>
                  <a:cubicBezTo>
                    <a:pt x="234" y="314"/>
                    <a:pt x="234" y="314"/>
                    <a:pt x="234" y="314"/>
                  </a:cubicBezTo>
                  <a:cubicBezTo>
                    <a:pt x="234" y="313"/>
                    <a:pt x="234" y="313"/>
                    <a:pt x="234" y="313"/>
                  </a:cubicBezTo>
                  <a:cubicBezTo>
                    <a:pt x="240" y="313"/>
                    <a:pt x="240" y="313"/>
                    <a:pt x="240" y="313"/>
                  </a:cubicBezTo>
                  <a:cubicBezTo>
                    <a:pt x="240" y="311"/>
                    <a:pt x="240" y="311"/>
                    <a:pt x="240" y="311"/>
                  </a:cubicBezTo>
                  <a:cubicBezTo>
                    <a:pt x="242" y="311"/>
                    <a:pt x="242" y="311"/>
                    <a:pt x="242" y="311"/>
                  </a:cubicBezTo>
                  <a:cubicBezTo>
                    <a:pt x="242" y="309"/>
                    <a:pt x="242" y="309"/>
                    <a:pt x="242" y="309"/>
                  </a:cubicBezTo>
                  <a:cubicBezTo>
                    <a:pt x="245" y="309"/>
                    <a:pt x="245" y="309"/>
                    <a:pt x="245" y="309"/>
                  </a:cubicBezTo>
                  <a:cubicBezTo>
                    <a:pt x="245" y="307"/>
                    <a:pt x="245" y="307"/>
                    <a:pt x="245" y="307"/>
                  </a:cubicBezTo>
                  <a:cubicBezTo>
                    <a:pt x="247" y="307"/>
                    <a:pt x="247" y="307"/>
                    <a:pt x="247" y="307"/>
                  </a:cubicBezTo>
                  <a:cubicBezTo>
                    <a:pt x="247" y="306"/>
                    <a:pt x="247" y="306"/>
                    <a:pt x="247" y="306"/>
                  </a:cubicBezTo>
                  <a:cubicBezTo>
                    <a:pt x="248" y="305"/>
                    <a:pt x="248" y="305"/>
                    <a:pt x="248" y="305"/>
                  </a:cubicBezTo>
                  <a:cubicBezTo>
                    <a:pt x="254" y="305"/>
                    <a:pt x="254" y="305"/>
                    <a:pt x="254" y="305"/>
                  </a:cubicBezTo>
                  <a:cubicBezTo>
                    <a:pt x="254" y="304"/>
                    <a:pt x="254" y="304"/>
                    <a:pt x="254" y="304"/>
                  </a:cubicBezTo>
                  <a:cubicBezTo>
                    <a:pt x="258" y="304"/>
                    <a:pt x="258" y="304"/>
                    <a:pt x="258" y="304"/>
                  </a:cubicBezTo>
                  <a:cubicBezTo>
                    <a:pt x="258" y="303"/>
                    <a:pt x="258" y="303"/>
                    <a:pt x="258" y="303"/>
                  </a:cubicBezTo>
                  <a:cubicBezTo>
                    <a:pt x="261" y="303"/>
                    <a:pt x="261" y="303"/>
                    <a:pt x="261" y="303"/>
                  </a:cubicBezTo>
                  <a:cubicBezTo>
                    <a:pt x="261" y="302"/>
                    <a:pt x="261" y="302"/>
                    <a:pt x="261" y="302"/>
                  </a:cubicBezTo>
                  <a:cubicBezTo>
                    <a:pt x="266" y="302"/>
                    <a:pt x="266" y="302"/>
                    <a:pt x="266" y="302"/>
                  </a:cubicBezTo>
                  <a:cubicBezTo>
                    <a:pt x="266" y="300"/>
                    <a:pt x="266" y="300"/>
                    <a:pt x="266" y="300"/>
                  </a:cubicBezTo>
                  <a:cubicBezTo>
                    <a:pt x="271" y="300"/>
                    <a:pt x="271" y="300"/>
                    <a:pt x="271" y="300"/>
                  </a:cubicBezTo>
                  <a:cubicBezTo>
                    <a:pt x="271" y="298"/>
                    <a:pt x="271" y="298"/>
                    <a:pt x="271" y="298"/>
                  </a:cubicBezTo>
                  <a:cubicBezTo>
                    <a:pt x="276" y="298"/>
                    <a:pt x="276" y="298"/>
                    <a:pt x="276" y="298"/>
                  </a:cubicBezTo>
                  <a:cubicBezTo>
                    <a:pt x="276" y="297"/>
                    <a:pt x="276" y="297"/>
                    <a:pt x="276" y="297"/>
                  </a:cubicBezTo>
                  <a:cubicBezTo>
                    <a:pt x="283" y="297"/>
                    <a:pt x="283" y="297"/>
                    <a:pt x="283" y="297"/>
                  </a:cubicBezTo>
                  <a:cubicBezTo>
                    <a:pt x="283" y="295"/>
                    <a:pt x="283" y="295"/>
                    <a:pt x="283" y="295"/>
                  </a:cubicBezTo>
                  <a:cubicBezTo>
                    <a:pt x="286" y="295"/>
                    <a:pt x="286" y="295"/>
                    <a:pt x="286" y="295"/>
                  </a:cubicBezTo>
                  <a:cubicBezTo>
                    <a:pt x="286" y="293"/>
                    <a:pt x="286" y="293"/>
                    <a:pt x="286" y="293"/>
                  </a:cubicBezTo>
                  <a:cubicBezTo>
                    <a:pt x="287" y="293"/>
                    <a:pt x="287" y="293"/>
                    <a:pt x="287" y="293"/>
                  </a:cubicBezTo>
                  <a:cubicBezTo>
                    <a:pt x="287" y="292"/>
                    <a:pt x="287" y="292"/>
                    <a:pt x="287" y="292"/>
                  </a:cubicBezTo>
                  <a:cubicBezTo>
                    <a:pt x="291" y="292"/>
                    <a:pt x="291" y="292"/>
                    <a:pt x="291" y="292"/>
                  </a:cubicBezTo>
                  <a:cubicBezTo>
                    <a:pt x="291" y="291"/>
                    <a:pt x="291" y="291"/>
                    <a:pt x="291" y="291"/>
                  </a:cubicBezTo>
                  <a:cubicBezTo>
                    <a:pt x="292" y="291"/>
                    <a:pt x="292" y="291"/>
                    <a:pt x="292" y="291"/>
                  </a:cubicBezTo>
                  <a:cubicBezTo>
                    <a:pt x="292" y="290"/>
                    <a:pt x="292" y="290"/>
                    <a:pt x="292" y="290"/>
                  </a:cubicBezTo>
                  <a:cubicBezTo>
                    <a:pt x="296" y="290"/>
                    <a:pt x="296" y="290"/>
                    <a:pt x="296" y="290"/>
                  </a:cubicBezTo>
                  <a:cubicBezTo>
                    <a:pt x="296" y="287"/>
                    <a:pt x="296" y="287"/>
                    <a:pt x="296" y="287"/>
                  </a:cubicBezTo>
                  <a:cubicBezTo>
                    <a:pt x="298" y="287"/>
                    <a:pt x="298" y="287"/>
                    <a:pt x="298" y="287"/>
                  </a:cubicBezTo>
                  <a:cubicBezTo>
                    <a:pt x="298" y="286"/>
                    <a:pt x="298" y="286"/>
                    <a:pt x="298" y="286"/>
                  </a:cubicBezTo>
                  <a:cubicBezTo>
                    <a:pt x="305" y="286"/>
                    <a:pt x="305" y="286"/>
                    <a:pt x="305" y="286"/>
                  </a:cubicBezTo>
                  <a:cubicBezTo>
                    <a:pt x="305" y="284"/>
                    <a:pt x="305" y="284"/>
                    <a:pt x="305" y="284"/>
                  </a:cubicBezTo>
                  <a:cubicBezTo>
                    <a:pt x="307" y="284"/>
                    <a:pt x="307" y="284"/>
                    <a:pt x="307" y="284"/>
                  </a:cubicBezTo>
                  <a:cubicBezTo>
                    <a:pt x="307" y="283"/>
                    <a:pt x="307" y="283"/>
                    <a:pt x="307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5" y="282"/>
                    <a:pt x="315" y="282"/>
                    <a:pt x="315" y="282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21" y="279"/>
                    <a:pt x="321" y="279"/>
                    <a:pt x="321" y="279"/>
                  </a:cubicBezTo>
                  <a:cubicBezTo>
                    <a:pt x="321" y="278"/>
                    <a:pt x="321" y="278"/>
                    <a:pt x="321" y="278"/>
                  </a:cubicBezTo>
                  <a:cubicBezTo>
                    <a:pt x="325" y="278"/>
                    <a:pt x="325" y="278"/>
                    <a:pt x="325" y="278"/>
                  </a:cubicBezTo>
                  <a:cubicBezTo>
                    <a:pt x="325" y="275"/>
                    <a:pt x="325" y="275"/>
                    <a:pt x="325" y="275"/>
                  </a:cubicBezTo>
                  <a:cubicBezTo>
                    <a:pt x="328" y="275"/>
                    <a:pt x="328" y="275"/>
                    <a:pt x="328" y="275"/>
                  </a:cubicBezTo>
                  <a:cubicBezTo>
                    <a:pt x="328" y="274"/>
                    <a:pt x="328" y="274"/>
                    <a:pt x="328" y="274"/>
                  </a:cubicBezTo>
                  <a:cubicBezTo>
                    <a:pt x="333" y="274"/>
                    <a:pt x="333" y="274"/>
                    <a:pt x="333" y="274"/>
                  </a:cubicBezTo>
                  <a:cubicBezTo>
                    <a:pt x="333" y="272"/>
                    <a:pt x="333" y="272"/>
                    <a:pt x="333" y="272"/>
                  </a:cubicBezTo>
                  <a:cubicBezTo>
                    <a:pt x="335" y="272"/>
                    <a:pt x="335" y="272"/>
                    <a:pt x="335" y="272"/>
                  </a:cubicBezTo>
                  <a:cubicBezTo>
                    <a:pt x="335" y="272"/>
                    <a:pt x="335" y="272"/>
                    <a:pt x="335" y="272"/>
                  </a:cubicBezTo>
                  <a:cubicBezTo>
                    <a:pt x="336" y="272"/>
                    <a:pt x="336" y="272"/>
                    <a:pt x="336" y="272"/>
                  </a:cubicBezTo>
                  <a:cubicBezTo>
                    <a:pt x="336" y="270"/>
                    <a:pt x="336" y="270"/>
                    <a:pt x="336" y="270"/>
                  </a:cubicBezTo>
                  <a:cubicBezTo>
                    <a:pt x="339" y="270"/>
                    <a:pt x="339" y="270"/>
                    <a:pt x="339" y="270"/>
                  </a:cubicBezTo>
                  <a:cubicBezTo>
                    <a:pt x="339" y="269"/>
                    <a:pt x="339" y="269"/>
                    <a:pt x="339" y="269"/>
                  </a:cubicBezTo>
                  <a:cubicBezTo>
                    <a:pt x="341" y="269"/>
                    <a:pt x="341" y="269"/>
                    <a:pt x="341" y="269"/>
                  </a:cubicBezTo>
                  <a:cubicBezTo>
                    <a:pt x="343" y="269"/>
                    <a:pt x="343" y="269"/>
                    <a:pt x="343" y="269"/>
                  </a:cubicBezTo>
                  <a:cubicBezTo>
                    <a:pt x="343" y="266"/>
                    <a:pt x="343" y="266"/>
                    <a:pt x="343" y="266"/>
                  </a:cubicBezTo>
                  <a:cubicBezTo>
                    <a:pt x="346" y="266"/>
                    <a:pt x="346" y="266"/>
                    <a:pt x="346" y="266"/>
                  </a:cubicBezTo>
                  <a:cubicBezTo>
                    <a:pt x="346" y="265"/>
                    <a:pt x="346" y="265"/>
                    <a:pt x="346" y="265"/>
                  </a:cubicBezTo>
                  <a:cubicBezTo>
                    <a:pt x="348" y="265"/>
                    <a:pt x="348" y="265"/>
                    <a:pt x="348" y="265"/>
                  </a:cubicBezTo>
                  <a:cubicBezTo>
                    <a:pt x="348" y="263"/>
                    <a:pt x="348" y="263"/>
                    <a:pt x="348" y="263"/>
                  </a:cubicBezTo>
                  <a:cubicBezTo>
                    <a:pt x="349" y="263"/>
                    <a:pt x="349" y="263"/>
                    <a:pt x="349" y="263"/>
                  </a:cubicBezTo>
                  <a:cubicBezTo>
                    <a:pt x="349" y="261"/>
                    <a:pt x="349" y="261"/>
                    <a:pt x="349" y="261"/>
                  </a:cubicBezTo>
                  <a:cubicBezTo>
                    <a:pt x="351" y="261"/>
                    <a:pt x="351" y="261"/>
                    <a:pt x="351" y="261"/>
                  </a:cubicBezTo>
                  <a:cubicBezTo>
                    <a:pt x="356" y="261"/>
                    <a:pt x="356" y="261"/>
                    <a:pt x="356" y="261"/>
                  </a:cubicBezTo>
                  <a:cubicBezTo>
                    <a:pt x="356" y="258"/>
                    <a:pt x="356" y="258"/>
                    <a:pt x="356" y="258"/>
                  </a:cubicBezTo>
                  <a:cubicBezTo>
                    <a:pt x="359" y="258"/>
                    <a:pt x="359" y="258"/>
                    <a:pt x="359" y="258"/>
                  </a:cubicBezTo>
                  <a:cubicBezTo>
                    <a:pt x="359" y="256"/>
                    <a:pt x="359" y="256"/>
                    <a:pt x="359" y="256"/>
                  </a:cubicBezTo>
                  <a:cubicBezTo>
                    <a:pt x="361" y="256"/>
                    <a:pt x="361" y="256"/>
                    <a:pt x="361" y="256"/>
                  </a:cubicBezTo>
                  <a:cubicBezTo>
                    <a:pt x="361" y="253"/>
                    <a:pt x="361" y="253"/>
                    <a:pt x="361" y="253"/>
                  </a:cubicBezTo>
                  <a:cubicBezTo>
                    <a:pt x="364" y="253"/>
                    <a:pt x="364" y="253"/>
                    <a:pt x="364" y="253"/>
                  </a:cubicBezTo>
                  <a:cubicBezTo>
                    <a:pt x="364" y="252"/>
                    <a:pt x="364" y="252"/>
                    <a:pt x="364" y="252"/>
                  </a:cubicBezTo>
                  <a:cubicBezTo>
                    <a:pt x="368" y="252"/>
                    <a:pt x="368" y="252"/>
                    <a:pt x="368" y="252"/>
                  </a:cubicBezTo>
                  <a:cubicBezTo>
                    <a:pt x="368" y="250"/>
                    <a:pt x="368" y="250"/>
                    <a:pt x="368" y="250"/>
                  </a:cubicBezTo>
                  <a:cubicBezTo>
                    <a:pt x="373" y="250"/>
                    <a:pt x="373" y="250"/>
                    <a:pt x="373" y="250"/>
                  </a:cubicBezTo>
                  <a:cubicBezTo>
                    <a:pt x="373" y="249"/>
                    <a:pt x="373" y="249"/>
                    <a:pt x="373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2" y="249"/>
                    <a:pt x="382" y="249"/>
                    <a:pt x="382" y="249"/>
                  </a:cubicBezTo>
                  <a:cubicBezTo>
                    <a:pt x="381" y="248"/>
                    <a:pt x="381" y="248"/>
                    <a:pt x="381" y="248"/>
                  </a:cubicBezTo>
                  <a:cubicBezTo>
                    <a:pt x="384" y="248"/>
                    <a:pt x="384" y="248"/>
                    <a:pt x="384" y="248"/>
                  </a:cubicBezTo>
                  <a:cubicBezTo>
                    <a:pt x="384" y="246"/>
                    <a:pt x="384" y="246"/>
                    <a:pt x="384" y="246"/>
                  </a:cubicBezTo>
                  <a:cubicBezTo>
                    <a:pt x="387" y="246"/>
                    <a:pt x="387" y="246"/>
                    <a:pt x="387" y="246"/>
                  </a:cubicBezTo>
                  <a:cubicBezTo>
                    <a:pt x="387" y="245"/>
                    <a:pt x="387" y="245"/>
                    <a:pt x="387" y="245"/>
                  </a:cubicBezTo>
                  <a:cubicBezTo>
                    <a:pt x="389" y="245"/>
                    <a:pt x="389" y="245"/>
                    <a:pt x="389" y="245"/>
                  </a:cubicBezTo>
                  <a:cubicBezTo>
                    <a:pt x="389" y="243"/>
                    <a:pt x="389" y="243"/>
                    <a:pt x="389" y="243"/>
                  </a:cubicBezTo>
                  <a:cubicBezTo>
                    <a:pt x="395" y="243"/>
                    <a:pt x="395" y="243"/>
                    <a:pt x="395" y="243"/>
                  </a:cubicBezTo>
                  <a:cubicBezTo>
                    <a:pt x="395" y="243"/>
                    <a:pt x="395" y="242"/>
                    <a:pt x="395" y="242"/>
                  </a:cubicBezTo>
                  <a:cubicBezTo>
                    <a:pt x="396" y="242"/>
                    <a:pt x="398" y="242"/>
                    <a:pt x="398" y="242"/>
                  </a:cubicBezTo>
                  <a:cubicBezTo>
                    <a:pt x="398" y="240"/>
                    <a:pt x="398" y="240"/>
                    <a:pt x="398" y="240"/>
                  </a:cubicBezTo>
                  <a:cubicBezTo>
                    <a:pt x="400" y="240"/>
                    <a:pt x="400" y="240"/>
                    <a:pt x="400" y="240"/>
                  </a:cubicBezTo>
                  <a:cubicBezTo>
                    <a:pt x="400" y="238"/>
                    <a:pt x="400" y="238"/>
                    <a:pt x="400" y="238"/>
                  </a:cubicBezTo>
                  <a:cubicBezTo>
                    <a:pt x="405" y="238"/>
                    <a:pt x="405" y="238"/>
                    <a:pt x="405" y="238"/>
                  </a:cubicBezTo>
                  <a:cubicBezTo>
                    <a:pt x="405" y="235"/>
                    <a:pt x="405" y="235"/>
                    <a:pt x="405" y="235"/>
                  </a:cubicBezTo>
                  <a:cubicBezTo>
                    <a:pt x="409" y="235"/>
                    <a:pt x="409" y="235"/>
                    <a:pt x="409" y="235"/>
                  </a:cubicBezTo>
                  <a:cubicBezTo>
                    <a:pt x="409" y="232"/>
                    <a:pt x="409" y="232"/>
                    <a:pt x="409" y="232"/>
                  </a:cubicBezTo>
                  <a:cubicBezTo>
                    <a:pt x="411" y="232"/>
                    <a:pt x="411" y="232"/>
                    <a:pt x="411" y="232"/>
                  </a:cubicBezTo>
                  <a:cubicBezTo>
                    <a:pt x="411" y="231"/>
                    <a:pt x="411" y="231"/>
                    <a:pt x="411" y="231"/>
                  </a:cubicBezTo>
                  <a:cubicBezTo>
                    <a:pt x="419" y="231"/>
                    <a:pt x="419" y="231"/>
                    <a:pt x="419" y="231"/>
                  </a:cubicBezTo>
                  <a:cubicBezTo>
                    <a:pt x="419" y="229"/>
                    <a:pt x="419" y="229"/>
                    <a:pt x="419" y="229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7"/>
                    <a:pt x="425" y="227"/>
                    <a:pt x="425" y="227"/>
                  </a:cubicBezTo>
                  <a:cubicBezTo>
                    <a:pt x="429" y="227"/>
                    <a:pt x="429" y="227"/>
                    <a:pt x="429" y="227"/>
                  </a:cubicBezTo>
                  <a:cubicBezTo>
                    <a:pt x="429" y="226"/>
                    <a:pt x="429" y="226"/>
                    <a:pt x="429" y="226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2"/>
                    <a:pt x="439" y="222"/>
                    <a:pt x="439" y="222"/>
                  </a:cubicBezTo>
                  <a:cubicBezTo>
                    <a:pt x="440" y="222"/>
                    <a:pt x="440" y="222"/>
                    <a:pt x="440" y="222"/>
                  </a:cubicBezTo>
                  <a:cubicBezTo>
                    <a:pt x="440" y="220"/>
                    <a:pt x="440" y="220"/>
                    <a:pt x="440" y="220"/>
                  </a:cubicBezTo>
                  <a:cubicBezTo>
                    <a:pt x="442" y="220"/>
                    <a:pt x="442" y="220"/>
                    <a:pt x="442" y="220"/>
                  </a:cubicBezTo>
                  <a:cubicBezTo>
                    <a:pt x="442" y="218"/>
                    <a:pt x="442" y="218"/>
                    <a:pt x="442" y="218"/>
                  </a:cubicBezTo>
                  <a:cubicBezTo>
                    <a:pt x="448" y="218"/>
                    <a:pt x="448" y="218"/>
                    <a:pt x="448" y="218"/>
                  </a:cubicBezTo>
                  <a:cubicBezTo>
                    <a:pt x="448" y="217"/>
                    <a:pt x="448" y="217"/>
                    <a:pt x="448" y="217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60" y="215"/>
                    <a:pt x="460" y="215"/>
                    <a:pt x="460" y="215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62" y="213"/>
                    <a:pt x="462" y="213"/>
                    <a:pt x="462" y="213"/>
                  </a:cubicBezTo>
                  <a:cubicBezTo>
                    <a:pt x="462" y="211"/>
                    <a:pt x="462" y="211"/>
                    <a:pt x="462" y="211"/>
                  </a:cubicBezTo>
                  <a:cubicBezTo>
                    <a:pt x="463" y="211"/>
                    <a:pt x="463" y="211"/>
                    <a:pt x="463" y="211"/>
                  </a:cubicBezTo>
                  <a:cubicBezTo>
                    <a:pt x="463" y="209"/>
                    <a:pt x="463" y="209"/>
                    <a:pt x="463" y="209"/>
                  </a:cubicBezTo>
                  <a:cubicBezTo>
                    <a:pt x="467" y="209"/>
                    <a:pt x="467" y="209"/>
                    <a:pt x="467" y="209"/>
                  </a:cubicBezTo>
                  <a:cubicBezTo>
                    <a:pt x="467" y="206"/>
                    <a:pt x="467" y="206"/>
                    <a:pt x="467" y="206"/>
                  </a:cubicBezTo>
                  <a:cubicBezTo>
                    <a:pt x="477" y="206"/>
                    <a:pt x="477" y="206"/>
                    <a:pt x="477" y="206"/>
                  </a:cubicBezTo>
                  <a:cubicBezTo>
                    <a:pt x="477" y="204"/>
                    <a:pt x="477" y="204"/>
                    <a:pt x="477" y="204"/>
                  </a:cubicBezTo>
                  <a:cubicBezTo>
                    <a:pt x="483" y="204"/>
                    <a:pt x="483" y="204"/>
                    <a:pt x="483" y="204"/>
                  </a:cubicBezTo>
                  <a:cubicBezTo>
                    <a:pt x="483" y="201"/>
                    <a:pt x="483" y="201"/>
                    <a:pt x="483" y="201"/>
                  </a:cubicBezTo>
                  <a:cubicBezTo>
                    <a:pt x="488" y="201"/>
                    <a:pt x="488" y="201"/>
                    <a:pt x="488" y="201"/>
                  </a:cubicBezTo>
                  <a:cubicBezTo>
                    <a:pt x="488" y="201"/>
                    <a:pt x="488" y="201"/>
                    <a:pt x="488" y="201"/>
                  </a:cubicBezTo>
                  <a:cubicBezTo>
                    <a:pt x="490" y="201"/>
                    <a:pt x="490" y="201"/>
                    <a:pt x="490" y="201"/>
                  </a:cubicBezTo>
                  <a:cubicBezTo>
                    <a:pt x="490" y="200"/>
                    <a:pt x="490" y="200"/>
                    <a:pt x="490" y="200"/>
                  </a:cubicBezTo>
                  <a:cubicBezTo>
                    <a:pt x="492" y="200"/>
                    <a:pt x="492" y="200"/>
                    <a:pt x="492" y="200"/>
                  </a:cubicBezTo>
                  <a:cubicBezTo>
                    <a:pt x="492" y="198"/>
                    <a:pt x="492" y="198"/>
                    <a:pt x="492" y="198"/>
                  </a:cubicBezTo>
                  <a:cubicBezTo>
                    <a:pt x="497" y="198"/>
                    <a:pt x="497" y="198"/>
                    <a:pt x="497" y="198"/>
                  </a:cubicBezTo>
                  <a:cubicBezTo>
                    <a:pt x="497" y="197"/>
                    <a:pt x="497" y="197"/>
                    <a:pt x="497" y="197"/>
                  </a:cubicBezTo>
                  <a:cubicBezTo>
                    <a:pt x="501" y="197"/>
                    <a:pt x="501" y="197"/>
                    <a:pt x="501" y="197"/>
                  </a:cubicBezTo>
                  <a:cubicBezTo>
                    <a:pt x="501" y="195"/>
                    <a:pt x="501" y="195"/>
                    <a:pt x="501" y="195"/>
                  </a:cubicBezTo>
                  <a:cubicBezTo>
                    <a:pt x="504" y="195"/>
                    <a:pt x="504" y="195"/>
                    <a:pt x="504" y="195"/>
                  </a:cubicBezTo>
                  <a:cubicBezTo>
                    <a:pt x="504" y="195"/>
                    <a:pt x="504" y="195"/>
                    <a:pt x="504" y="195"/>
                  </a:cubicBezTo>
                  <a:cubicBezTo>
                    <a:pt x="511" y="195"/>
                    <a:pt x="511" y="195"/>
                    <a:pt x="511" y="195"/>
                  </a:cubicBezTo>
                  <a:cubicBezTo>
                    <a:pt x="511" y="193"/>
                    <a:pt x="511" y="193"/>
                    <a:pt x="511" y="193"/>
                  </a:cubicBezTo>
                  <a:cubicBezTo>
                    <a:pt x="520" y="193"/>
                    <a:pt x="520" y="193"/>
                    <a:pt x="520" y="193"/>
                  </a:cubicBezTo>
                  <a:cubicBezTo>
                    <a:pt x="520" y="192"/>
                    <a:pt x="520" y="192"/>
                    <a:pt x="520" y="192"/>
                  </a:cubicBezTo>
                  <a:cubicBezTo>
                    <a:pt x="525" y="192"/>
                    <a:pt x="525" y="192"/>
                    <a:pt x="525" y="192"/>
                  </a:cubicBezTo>
                  <a:cubicBezTo>
                    <a:pt x="525" y="191"/>
                    <a:pt x="525" y="191"/>
                    <a:pt x="525" y="191"/>
                  </a:cubicBezTo>
                  <a:cubicBezTo>
                    <a:pt x="526" y="191"/>
                    <a:pt x="526" y="191"/>
                    <a:pt x="526" y="191"/>
                  </a:cubicBezTo>
                  <a:cubicBezTo>
                    <a:pt x="526" y="190"/>
                    <a:pt x="526" y="190"/>
                    <a:pt x="526" y="190"/>
                  </a:cubicBezTo>
                  <a:cubicBezTo>
                    <a:pt x="528" y="190"/>
                    <a:pt x="528" y="190"/>
                    <a:pt x="528" y="190"/>
                  </a:cubicBezTo>
                  <a:cubicBezTo>
                    <a:pt x="528" y="188"/>
                    <a:pt x="528" y="188"/>
                    <a:pt x="528" y="188"/>
                  </a:cubicBezTo>
                  <a:cubicBezTo>
                    <a:pt x="531" y="188"/>
                    <a:pt x="531" y="188"/>
                    <a:pt x="531" y="188"/>
                  </a:cubicBezTo>
                  <a:cubicBezTo>
                    <a:pt x="531" y="187"/>
                    <a:pt x="531" y="187"/>
                    <a:pt x="531" y="187"/>
                  </a:cubicBezTo>
                  <a:cubicBezTo>
                    <a:pt x="537" y="187"/>
                    <a:pt x="537" y="187"/>
                    <a:pt x="537" y="187"/>
                  </a:cubicBezTo>
                  <a:cubicBezTo>
                    <a:pt x="537" y="186"/>
                    <a:pt x="537" y="186"/>
                    <a:pt x="537" y="186"/>
                  </a:cubicBezTo>
                  <a:cubicBezTo>
                    <a:pt x="542" y="186"/>
                    <a:pt x="542" y="186"/>
                    <a:pt x="542" y="186"/>
                  </a:cubicBezTo>
                  <a:cubicBezTo>
                    <a:pt x="542" y="183"/>
                    <a:pt x="542" y="183"/>
                    <a:pt x="542" y="183"/>
                  </a:cubicBezTo>
                  <a:cubicBezTo>
                    <a:pt x="543" y="183"/>
                    <a:pt x="543" y="183"/>
                    <a:pt x="543" y="183"/>
                  </a:cubicBezTo>
                  <a:cubicBezTo>
                    <a:pt x="543" y="182"/>
                    <a:pt x="543" y="182"/>
                    <a:pt x="543" y="182"/>
                  </a:cubicBezTo>
                  <a:cubicBezTo>
                    <a:pt x="545" y="182"/>
                    <a:pt x="545" y="182"/>
                    <a:pt x="545" y="182"/>
                  </a:cubicBezTo>
                  <a:cubicBezTo>
                    <a:pt x="545" y="181"/>
                    <a:pt x="545" y="181"/>
                    <a:pt x="545" y="181"/>
                  </a:cubicBezTo>
                  <a:cubicBezTo>
                    <a:pt x="551" y="181"/>
                    <a:pt x="551" y="181"/>
                    <a:pt x="551" y="181"/>
                  </a:cubicBezTo>
                  <a:cubicBezTo>
                    <a:pt x="551" y="180"/>
                    <a:pt x="551" y="180"/>
                    <a:pt x="551" y="180"/>
                  </a:cubicBezTo>
                  <a:cubicBezTo>
                    <a:pt x="553" y="180"/>
                    <a:pt x="553" y="180"/>
                    <a:pt x="553" y="180"/>
                  </a:cubicBezTo>
                  <a:cubicBezTo>
                    <a:pt x="553" y="179"/>
                    <a:pt x="553" y="179"/>
                    <a:pt x="553" y="179"/>
                  </a:cubicBezTo>
                  <a:cubicBezTo>
                    <a:pt x="554" y="179"/>
                    <a:pt x="554" y="179"/>
                    <a:pt x="554" y="179"/>
                  </a:cubicBezTo>
                  <a:cubicBezTo>
                    <a:pt x="554" y="178"/>
                    <a:pt x="554" y="178"/>
                    <a:pt x="554" y="178"/>
                  </a:cubicBezTo>
                  <a:cubicBezTo>
                    <a:pt x="556" y="178"/>
                    <a:pt x="556" y="178"/>
                    <a:pt x="556" y="178"/>
                  </a:cubicBezTo>
                  <a:cubicBezTo>
                    <a:pt x="556" y="177"/>
                    <a:pt x="556" y="177"/>
                    <a:pt x="556" y="177"/>
                  </a:cubicBezTo>
                  <a:cubicBezTo>
                    <a:pt x="558" y="177"/>
                    <a:pt x="558" y="177"/>
                    <a:pt x="558" y="177"/>
                  </a:cubicBezTo>
                  <a:cubicBezTo>
                    <a:pt x="558" y="176"/>
                    <a:pt x="558" y="176"/>
                    <a:pt x="558" y="176"/>
                  </a:cubicBezTo>
                  <a:cubicBezTo>
                    <a:pt x="564" y="176"/>
                    <a:pt x="564" y="176"/>
                    <a:pt x="564" y="176"/>
                  </a:cubicBezTo>
                  <a:cubicBezTo>
                    <a:pt x="564" y="174"/>
                    <a:pt x="564" y="174"/>
                    <a:pt x="564" y="174"/>
                  </a:cubicBezTo>
                  <a:cubicBezTo>
                    <a:pt x="570" y="174"/>
                    <a:pt x="570" y="174"/>
                    <a:pt x="570" y="174"/>
                  </a:cubicBezTo>
                  <a:cubicBezTo>
                    <a:pt x="570" y="173"/>
                    <a:pt x="570" y="173"/>
                    <a:pt x="570" y="173"/>
                  </a:cubicBezTo>
                  <a:cubicBezTo>
                    <a:pt x="571" y="173"/>
                    <a:pt x="571" y="173"/>
                    <a:pt x="571" y="173"/>
                  </a:cubicBezTo>
                  <a:cubicBezTo>
                    <a:pt x="571" y="171"/>
                    <a:pt x="571" y="171"/>
                    <a:pt x="571" y="171"/>
                  </a:cubicBezTo>
                  <a:cubicBezTo>
                    <a:pt x="573" y="171"/>
                    <a:pt x="573" y="171"/>
                    <a:pt x="573" y="171"/>
                  </a:cubicBezTo>
                  <a:cubicBezTo>
                    <a:pt x="573" y="170"/>
                    <a:pt x="573" y="170"/>
                    <a:pt x="573" y="170"/>
                  </a:cubicBezTo>
                  <a:cubicBezTo>
                    <a:pt x="576" y="170"/>
                    <a:pt x="576" y="170"/>
                    <a:pt x="576" y="170"/>
                  </a:cubicBezTo>
                  <a:cubicBezTo>
                    <a:pt x="576" y="168"/>
                    <a:pt x="576" y="168"/>
                    <a:pt x="576" y="168"/>
                  </a:cubicBezTo>
                  <a:cubicBezTo>
                    <a:pt x="577" y="168"/>
                    <a:pt x="577" y="168"/>
                    <a:pt x="577" y="168"/>
                  </a:cubicBezTo>
                  <a:cubicBezTo>
                    <a:pt x="577" y="168"/>
                    <a:pt x="577" y="168"/>
                    <a:pt x="577" y="168"/>
                  </a:cubicBezTo>
                  <a:cubicBezTo>
                    <a:pt x="581" y="168"/>
                    <a:pt x="581" y="168"/>
                    <a:pt x="581" y="168"/>
                  </a:cubicBezTo>
                  <a:cubicBezTo>
                    <a:pt x="581" y="166"/>
                    <a:pt x="581" y="166"/>
                    <a:pt x="581" y="166"/>
                  </a:cubicBezTo>
                  <a:cubicBezTo>
                    <a:pt x="582" y="166"/>
                    <a:pt x="582" y="166"/>
                    <a:pt x="582" y="166"/>
                  </a:cubicBezTo>
                  <a:cubicBezTo>
                    <a:pt x="582" y="165"/>
                    <a:pt x="582" y="165"/>
                    <a:pt x="582" y="165"/>
                  </a:cubicBezTo>
                  <a:cubicBezTo>
                    <a:pt x="585" y="165"/>
                    <a:pt x="585" y="165"/>
                    <a:pt x="585" y="165"/>
                  </a:cubicBezTo>
                  <a:cubicBezTo>
                    <a:pt x="585" y="162"/>
                    <a:pt x="585" y="162"/>
                    <a:pt x="585" y="162"/>
                  </a:cubicBezTo>
                  <a:cubicBezTo>
                    <a:pt x="588" y="162"/>
                    <a:pt x="588" y="162"/>
                    <a:pt x="588" y="162"/>
                  </a:cubicBezTo>
                  <a:cubicBezTo>
                    <a:pt x="588" y="160"/>
                    <a:pt x="588" y="160"/>
                    <a:pt x="588" y="160"/>
                  </a:cubicBezTo>
                  <a:cubicBezTo>
                    <a:pt x="592" y="160"/>
                    <a:pt x="592" y="160"/>
                    <a:pt x="592" y="160"/>
                  </a:cubicBezTo>
                  <a:cubicBezTo>
                    <a:pt x="592" y="160"/>
                    <a:pt x="592" y="160"/>
                    <a:pt x="592" y="160"/>
                  </a:cubicBezTo>
                  <a:cubicBezTo>
                    <a:pt x="592" y="160"/>
                    <a:pt x="608" y="160"/>
                    <a:pt x="608" y="160"/>
                  </a:cubicBezTo>
                  <a:cubicBezTo>
                    <a:pt x="608" y="159"/>
                    <a:pt x="608" y="158"/>
                    <a:pt x="608" y="158"/>
                  </a:cubicBezTo>
                  <a:cubicBezTo>
                    <a:pt x="615" y="158"/>
                    <a:pt x="615" y="158"/>
                    <a:pt x="615" y="158"/>
                  </a:cubicBezTo>
                  <a:cubicBezTo>
                    <a:pt x="615" y="157"/>
                    <a:pt x="615" y="157"/>
                    <a:pt x="615" y="157"/>
                  </a:cubicBezTo>
                  <a:cubicBezTo>
                    <a:pt x="617" y="157"/>
                    <a:pt x="617" y="157"/>
                    <a:pt x="617" y="157"/>
                  </a:cubicBezTo>
                  <a:cubicBezTo>
                    <a:pt x="617" y="156"/>
                    <a:pt x="617" y="156"/>
                    <a:pt x="617" y="156"/>
                  </a:cubicBezTo>
                  <a:cubicBezTo>
                    <a:pt x="618" y="156"/>
                    <a:pt x="618" y="156"/>
                    <a:pt x="618" y="156"/>
                  </a:cubicBezTo>
                  <a:cubicBezTo>
                    <a:pt x="618" y="155"/>
                    <a:pt x="618" y="155"/>
                    <a:pt x="618" y="155"/>
                  </a:cubicBezTo>
                  <a:cubicBezTo>
                    <a:pt x="619" y="155"/>
                    <a:pt x="619" y="155"/>
                    <a:pt x="619" y="155"/>
                  </a:cubicBezTo>
                  <a:cubicBezTo>
                    <a:pt x="619" y="153"/>
                    <a:pt x="619" y="153"/>
                    <a:pt x="619" y="153"/>
                  </a:cubicBezTo>
                  <a:cubicBezTo>
                    <a:pt x="622" y="153"/>
                    <a:pt x="622" y="153"/>
                    <a:pt x="622" y="153"/>
                  </a:cubicBezTo>
                  <a:cubicBezTo>
                    <a:pt x="622" y="151"/>
                    <a:pt x="622" y="151"/>
                    <a:pt x="622" y="151"/>
                  </a:cubicBezTo>
                  <a:cubicBezTo>
                    <a:pt x="633" y="151"/>
                    <a:pt x="633" y="151"/>
                    <a:pt x="633" y="151"/>
                  </a:cubicBezTo>
                  <a:cubicBezTo>
                    <a:pt x="633" y="149"/>
                    <a:pt x="633" y="149"/>
                    <a:pt x="633" y="149"/>
                  </a:cubicBezTo>
                  <a:cubicBezTo>
                    <a:pt x="636" y="149"/>
                    <a:pt x="636" y="149"/>
                    <a:pt x="636" y="149"/>
                  </a:cubicBezTo>
                  <a:cubicBezTo>
                    <a:pt x="636" y="148"/>
                    <a:pt x="636" y="148"/>
                    <a:pt x="636" y="148"/>
                  </a:cubicBezTo>
                  <a:cubicBezTo>
                    <a:pt x="637" y="148"/>
                    <a:pt x="637" y="148"/>
                    <a:pt x="637" y="148"/>
                  </a:cubicBezTo>
                  <a:cubicBezTo>
                    <a:pt x="637" y="147"/>
                    <a:pt x="637" y="147"/>
                    <a:pt x="637" y="147"/>
                  </a:cubicBezTo>
                  <a:cubicBezTo>
                    <a:pt x="644" y="147"/>
                    <a:pt x="644" y="147"/>
                    <a:pt x="644" y="147"/>
                  </a:cubicBezTo>
                  <a:cubicBezTo>
                    <a:pt x="644" y="146"/>
                    <a:pt x="644" y="146"/>
                    <a:pt x="644" y="146"/>
                  </a:cubicBezTo>
                  <a:cubicBezTo>
                    <a:pt x="645" y="146"/>
                    <a:pt x="645" y="146"/>
                    <a:pt x="645" y="146"/>
                  </a:cubicBezTo>
                  <a:cubicBezTo>
                    <a:pt x="645" y="145"/>
                    <a:pt x="645" y="145"/>
                    <a:pt x="645" y="145"/>
                  </a:cubicBezTo>
                  <a:cubicBezTo>
                    <a:pt x="646" y="145"/>
                    <a:pt x="646" y="145"/>
                    <a:pt x="646" y="145"/>
                  </a:cubicBezTo>
                  <a:cubicBezTo>
                    <a:pt x="646" y="144"/>
                    <a:pt x="646" y="144"/>
                    <a:pt x="646" y="144"/>
                  </a:cubicBezTo>
                  <a:cubicBezTo>
                    <a:pt x="656" y="144"/>
                    <a:pt x="656" y="144"/>
                    <a:pt x="656" y="144"/>
                  </a:cubicBezTo>
                  <a:cubicBezTo>
                    <a:pt x="656" y="143"/>
                    <a:pt x="656" y="143"/>
                    <a:pt x="656" y="143"/>
                  </a:cubicBezTo>
                  <a:cubicBezTo>
                    <a:pt x="657" y="143"/>
                    <a:pt x="657" y="143"/>
                    <a:pt x="657" y="143"/>
                  </a:cubicBezTo>
                  <a:cubicBezTo>
                    <a:pt x="657" y="140"/>
                    <a:pt x="657" y="140"/>
                    <a:pt x="657" y="140"/>
                  </a:cubicBezTo>
                  <a:cubicBezTo>
                    <a:pt x="666" y="140"/>
                    <a:pt x="666" y="140"/>
                    <a:pt x="666" y="140"/>
                  </a:cubicBezTo>
                  <a:cubicBezTo>
                    <a:pt x="666" y="139"/>
                    <a:pt x="666" y="139"/>
                    <a:pt x="666" y="139"/>
                  </a:cubicBezTo>
                  <a:cubicBezTo>
                    <a:pt x="668" y="139"/>
                    <a:pt x="668" y="139"/>
                    <a:pt x="668" y="139"/>
                  </a:cubicBezTo>
                  <a:cubicBezTo>
                    <a:pt x="668" y="138"/>
                    <a:pt x="668" y="138"/>
                    <a:pt x="668" y="138"/>
                  </a:cubicBezTo>
                  <a:cubicBezTo>
                    <a:pt x="670" y="138"/>
                    <a:pt x="670" y="138"/>
                    <a:pt x="670" y="138"/>
                  </a:cubicBezTo>
                  <a:cubicBezTo>
                    <a:pt x="670" y="136"/>
                    <a:pt x="670" y="136"/>
                    <a:pt x="670" y="136"/>
                  </a:cubicBezTo>
                  <a:cubicBezTo>
                    <a:pt x="672" y="136"/>
                    <a:pt x="672" y="136"/>
                    <a:pt x="672" y="136"/>
                  </a:cubicBezTo>
                  <a:cubicBezTo>
                    <a:pt x="672" y="135"/>
                    <a:pt x="672" y="135"/>
                    <a:pt x="672" y="135"/>
                  </a:cubicBezTo>
                  <a:cubicBezTo>
                    <a:pt x="673" y="135"/>
                    <a:pt x="673" y="135"/>
                    <a:pt x="673" y="135"/>
                  </a:cubicBezTo>
                  <a:cubicBezTo>
                    <a:pt x="673" y="133"/>
                    <a:pt x="673" y="133"/>
                    <a:pt x="673" y="133"/>
                  </a:cubicBezTo>
                  <a:cubicBezTo>
                    <a:pt x="676" y="133"/>
                    <a:pt x="676" y="133"/>
                    <a:pt x="676" y="133"/>
                  </a:cubicBezTo>
                  <a:cubicBezTo>
                    <a:pt x="676" y="131"/>
                    <a:pt x="676" y="131"/>
                    <a:pt x="676" y="131"/>
                  </a:cubicBezTo>
                  <a:cubicBezTo>
                    <a:pt x="678" y="131"/>
                    <a:pt x="678" y="131"/>
                    <a:pt x="678" y="131"/>
                  </a:cubicBezTo>
                  <a:cubicBezTo>
                    <a:pt x="678" y="130"/>
                    <a:pt x="678" y="130"/>
                    <a:pt x="678" y="130"/>
                  </a:cubicBezTo>
                  <a:cubicBezTo>
                    <a:pt x="679" y="130"/>
                    <a:pt x="679" y="130"/>
                    <a:pt x="679" y="130"/>
                  </a:cubicBezTo>
                  <a:cubicBezTo>
                    <a:pt x="679" y="129"/>
                    <a:pt x="679" y="129"/>
                    <a:pt x="679" y="129"/>
                  </a:cubicBezTo>
                  <a:cubicBezTo>
                    <a:pt x="690" y="129"/>
                    <a:pt x="690" y="129"/>
                    <a:pt x="690" y="129"/>
                  </a:cubicBezTo>
                  <a:cubicBezTo>
                    <a:pt x="690" y="128"/>
                    <a:pt x="690" y="128"/>
                    <a:pt x="690" y="128"/>
                  </a:cubicBezTo>
                  <a:cubicBezTo>
                    <a:pt x="693" y="128"/>
                    <a:pt x="693" y="128"/>
                    <a:pt x="693" y="128"/>
                  </a:cubicBezTo>
                  <a:cubicBezTo>
                    <a:pt x="693" y="127"/>
                    <a:pt x="693" y="127"/>
                    <a:pt x="693" y="127"/>
                  </a:cubicBezTo>
                  <a:cubicBezTo>
                    <a:pt x="696" y="127"/>
                    <a:pt x="696" y="127"/>
                    <a:pt x="696" y="127"/>
                  </a:cubicBezTo>
                  <a:cubicBezTo>
                    <a:pt x="696" y="126"/>
                    <a:pt x="696" y="126"/>
                    <a:pt x="696" y="126"/>
                  </a:cubicBezTo>
                  <a:cubicBezTo>
                    <a:pt x="700" y="126"/>
                    <a:pt x="700" y="126"/>
                    <a:pt x="700" y="126"/>
                  </a:cubicBezTo>
                  <a:cubicBezTo>
                    <a:pt x="700" y="125"/>
                    <a:pt x="700" y="125"/>
                    <a:pt x="700" y="125"/>
                  </a:cubicBezTo>
                  <a:cubicBezTo>
                    <a:pt x="701" y="125"/>
                    <a:pt x="701" y="125"/>
                    <a:pt x="701" y="125"/>
                  </a:cubicBezTo>
                  <a:cubicBezTo>
                    <a:pt x="702" y="125"/>
                    <a:pt x="702" y="125"/>
                    <a:pt x="702" y="125"/>
                  </a:cubicBezTo>
                  <a:cubicBezTo>
                    <a:pt x="704" y="125"/>
                    <a:pt x="704" y="125"/>
                    <a:pt x="704" y="125"/>
                  </a:cubicBezTo>
                  <a:cubicBezTo>
                    <a:pt x="704" y="124"/>
                    <a:pt x="704" y="124"/>
                    <a:pt x="704" y="124"/>
                  </a:cubicBezTo>
                  <a:cubicBezTo>
                    <a:pt x="707" y="124"/>
                    <a:pt x="707" y="124"/>
                    <a:pt x="707" y="124"/>
                  </a:cubicBezTo>
                  <a:cubicBezTo>
                    <a:pt x="707" y="123"/>
                    <a:pt x="707" y="123"/>
                    <a:pt x="707" y="123"/>
                  </a:cubicBezTo>
                  <a:cubicBezTo>
                    <a:pt x="708" y="123"/>
                    <a:pt x="708" y="123"/>
                    <a:pt x="708" y="123"/>
                  </a:cubicBezTo>
                  <a:cubicBezTo>
                    <a:pt x="708" y="119"/>
                    <a:pt x="708" y="119"/>
                    <a:pt x="708" y="119"/>
                  </a:cubicBezTo>
                  <a:cubicBezTo>
                    <a:pt x="733" y="119"/>
                    <a:pt x="733" y="119"/>
                    <a:pt x="733" y="119"/>
                  </a:cubicBezTo>
                  <a:cubicBezTo>
                    <a:pt x="733" y="117"/>
                    <a:pt x="733" y="117"/>
                    <a:pt x="733" y="117"/>
                  </a:cubicBezTo>
                  <a:cubicBezTo>
                    <a:pt x="739" y="117"/>
                    <a:pt x="739" y="117"/>
                    <a:pt x="739" y="117"/>
                  </a:cubicBezTo>
                  <a:cubicBezTo>
                    <a:pt x="739" y="116"/>
                    <a:pt x="739" y="116"/>
                    <a:pt x="739" y="116"/>
                  </a:cubicBezTo>
                  <a:cubicBezTo>
                    <a:pt x="741" y="116"/>
                    <a:pt x="741" y="116"/>
                    <a:pt x="741" y="116"/>
                  </a:cubicBezTo>
                  <a:cubicBezTo>
                    <a:pt x="741" y="115"/>
                    <a:pt x="741" y="115"/>
                    <a:pt x="741" y="115"/>
                  </a:cubicBezTo>
                  <a:cubicBezTo>
                    <a:pt x="743" y="115"/>
                    <a:pt x="743" y="115"/>
                    <a:pt x="743" y="115"/>
                  </a:cubicBezTo>
                  <a:cubicBezTo>
                    <a:pt x="743" y="114"/>
                    <a:pt x="743" y="114"/>
                    <a:pt x="743" y="114"/>
                  </a:cubicBezTo>
                  <a:cubicBezTo>
                    <a:pt x="744" y="114"/>
                    <a:pt x="744" y="114"/>
                    <a:pt x="744" y="114"/>
                  </a:cubicBezTo>
                  <a:cubicBezTo>
                    <a:pt x="744" y="113"/>
                    <a:pt x="744" y="113"/>
                    <a:pt x="744" y="113"/>
                  </a:cubicBezTo>
                  <a:cubicBezTo>
                    <a:pt x="745" y="113"/>
                    <a:pt x="745" y="113"/>
                    <a:pt x="745" y="113"/>
                  </a:cubicBezTo>
                  <a:cubicBezTo>
                    <a:pt x="745" y="112"/>
                    <a:pt x="745" y="112"/>
                    <a:pt x="745" y="112"/>
                  </a:cubicBezTo>
                  <a:cubicBezTo>
                    <a:pt x="749" y="112"/>
                    <a:pt x="749" y="112"/>
                    <a:pt x="749" y="112"/>
                  </a:cubicBezTo>
                  <a:cubicBezTo>
                    <a:pt x="749" y="110"/>
                    <a:pt x="749" y="110"/>
                    <a:pt x="749" y="110"/>
                  </a:cubicBezTo>
                  <a:cubicBezTo>
                    <a:pt x="751" y="110"/>
                    <a:pt x="751" y="110"/>
                    <a:pt x="751" y="110"/>
                  </a:cubicBezTo>
                  <a:cubicBezTo>
                    <a:pt x="751" y="110"/>
                    <a:pt x="751" y="110"/>
                    <a:pt x="751" y="110"/>
                  </a:cubicBezTo>
                  <a:cubicBezTo>
                    <a:pt x="752" y="110"/>
                    <a:pt x="752" y="110"/>
                    <a:pt x="752" y="110"/>
                  </a:cubicBezTo>
                  <a:cubicBezTo>
                    <a:pt x="752" y="108"/>
                    <a:pt x="752" y="108"/>
                    <a:pt x="752" y="108"/>
                  </a:cubicBezTo>
                  <a:cubicBezTo>
                    <a:pt x="755" y="108"/>
                    <a:pt x="755" y="108"/>
                    <a:pt x="755" y="108"/>
                  </a:cubicBezTo>
                  <a:cubicBezTo>
                    <a:pt x="755" y="107"/>
                    <a:pt x="755" y="107"/>
                    <a:pt x="755" y="107"/>
                  </a:cubicBezTo>
                  <a:cubicBezTo>
                    <a:pt x="764" y="107"/>
                    <a:pt x="764" y="107"/>
                    <a:pt x="764" y="107"/>
                  </a:cubicBezTo>
                  <a:cubicBezTo>
                    <a:pt x="764" y="105"/>
                    <a:pt x="764" y="105"/>
                    <a:pt x="764" y="105"/>
                  </a:cubicBezTo>
                  <a:cubicBezTo>
                    <a:pt x="766" y="105"/>
                    <a:pt x="766" y="105"/>
                    <a:pt x="766" y="105"/>
                  </a:cubicBezTo>
                  <a:cubicBezTo>
                    <a:pt x="766" y="103"/>
                    <a:pt x="766" y="103"/>
                    <a:pt x="766" y="103"/>
                  </a:cubicBezTo>
                  <a:cubicBezTo>
                    <a:pt x="769" y="103"/>
                    <a:pt x="769" y="103"/>
                    <a:pt x="769" y="103"/>
                  </a:cubicBezTo>
                  <a:cubicBezTo>
                    <a:pt x="769" y="101"/>
                    <a:pt x="769" y="101"/>
                    <a:pt x="769" y="101"/>
                  </a:cubicBezTo>
                  <a:cubicBezTo>
                    <a:pt x="770" y="101"/>
                    <a:pt x="770" y="101"/>
                    <a:pt x="770" y="101"/>
                  </a:cubicBezTo>
                  <a:cubicBezTo>
                    <a:pt x="770" y="100"/>
                    <a:pt x="770" y="100"/>
                    <a:pt x="770" y="100"/>
                  </a:cubicBezTo>
                  <a:cubicBezTo>
                    <a:pt x="774" y="100"/>
                    <a:pt x="774" y="100"/>
                    <a:pt x="774" y="100"/>
                  </a:cubicBezTo>
                  <a:cubicBezTo>
                    <a:pt x="778" y="100"/>
                    <a:pt x="778" y="100"/>
                    <a:pt x="778" y="100"/>
                  </a:cubicBezTo>
                  <a:cubicBezTo>
                    <a:pt x="778" y="98"/>
                    <a:pt x="778" y="98"/>
                    <a:pt x="778" y="98"/>
                  </a:cubicBezTo>
                  <a:cubicBezTo>
                    <a:pt x="787" y="98"/>
                    <a:pt x="787" y="98"/>
                    <a:pt x="787" y="98"/>
                  </a:cubicBezTo>
                  <a:cubicBezTo>
                    <a:pt x="787" y="96"/>
                    <a:pt x="787" y="96"/>
                    <a:pt x="787" y="96"/>
                  </a:cubicBezTo>
                  <a:cubicBezTo>
                    <a:pt x="790" y="96"/>
                    <a:pt x="790" y="96"/>
                    <a:pt x="790" y="96"/>
                  </a:cubicBezTo>
                  <a:cubicBezTo>
                    <a:pt x="790" y="95"/>
                    <a:pt x="790" y="95"/>
                    <a:pt x="790" y="95"/>
                  </a:cubicBezTo>
                  <a:cubicBezTo>
                    <a:pt x="792" y="95"/>
                    <a:pt x="792" y="95"/>
                    <a:pt x="792" y="95"/>
                  </a:cubicBezTo>
                  <a:cubicBezTo>
                    <a:pt x="792" y="94"/>
                    <a:pt x="792" y="94"/>
                    <a:pt x="792" y="94"/>
                  </a:cubicBezTo>
                  <a:cubicBezTo>
                    <a:pt x="801" y="94"/>
                    <a:pt x="801" y="94"/>
                    <a:pt x="801" y="94"/>
                  </a:cubicBezTo>
                  <a:cubicBezTo>
                    <a:pt x="801" y="93"/>
                    <a:pt x="801" y="93"/>
                    <a:pt x="801" y="93"/>
                  </a:cubicBezTo>
                  <a:cubicBezTo>
                    <a:pt x="803" y="93"/>
                    <a:pt x="803" y="93"/>
                    <a:pt x="803" y="93"/>
                  </a:cubicBezTo>
                  <a:cubicBezTo>
                    <a:pt x="803" y="90"/>
                    <a:pt x="803" y="90"/>
                    <a:pt x="803" y="90"/>
                  </a:cubicBezTo>
                  <a:cubicBezTo>
                    <a:pt x="808" y="90"/>
                    <a:pt x="808" y="90"/>
                    <a:pt x="808" y="90"/>
                  </a:cubicBezTo>
                  <a:cubicBezTo>
                    <a:pt x="808" y="89"/>
                    <a:pt x="808" y="89"/>
                    <a:pt x="808" y="89"/>
                  </a:cubicBezTo>
                  <a:cubicBezTo>
                    <a:pt x="812" y="89"/>
                    <a:pt x="812" y="89"/>
                    <a:pt x="812" y="89"/>
                  </a:cubicBezTo>
                  <a:cubicBezTo>
                    <a:pt x="812" y="88"/>
                    <a:pt x="812" y="88"/>
                    <a:pt x="812" y="88"/>
                  </a:cubicBezTo>
                  <a:cubicBezTo>
                    <a:pt x="825" y="88"/>
                    <a:pt x="825" y="88"/>
                    <a:pt x="825" y="88"/>
                  </a:cubicBezTo>
                  <a:cubicBezTo>
                    <a:pt x="825" y="86"/>
                    <a:pt x="825" y="86"/>
                    <a:pt x="825" y="86"/>
                  </a:cubicBezTo>
                  <a:cubicBezTo>
                    <a:pt x="843" y="86"/>
                    <a:pt x="843" y="86"/>
                    <a:pt x="843" y="86"/>
                  </a:cubicBezTo>
                  <a:cubicBezTo>
                    <a:pt x="843" y="85"/>
                    <a:pt x="843" y="85"/>
                    <a:pt x="843" y="85"/>
                  </a:cubicBezTo>
                  <a:cubicBezTo>
                    <a:pt x="845" y="85"/>
                    <a:pt x="845" y="85"/>
                    <a:pt x="845" y="85"/>
                  </a:cubicBezTo>
                  <a:cubicBezTo>
                    <a:pt x="845" y="83"/>
                    <a:pt x="845" y="83"/>
                    <a:pt x="845" y="83"/>
                  </a:cubicBezTo>
                  <a:cubicBezTo>
                    <a:pt x="849" y="83"/>
                    <a:pt x="849" y="83"/>
                    <a:pt x="849" y="83"/>
                  </a:cubicBezTo>
                  <a:cubicBezTo>
                    <a:pt x="849" y="82"/>
                    <a:pt x="849" y="82"/>
                    <a:pt x="849" y="82"/>
                  </a:cubicBezTo>
                  <a:cubicBezTo>
                    <a:pt x="853" y="82"/>
                    <a:pt x="853" y="82"/>
                    <a:pt x="853" y="82"/>
                  </a:cubicBezTo>
                  <a:cubicBezTo>
                    <a:pt x="853" y="81"/>
                    <a:pt x="853" y="81"/>
                    <a:pt x="853" y="81"/>
                  </a:cubicBezTo>
                  <a:cubicBezTo>
                    <a:pt x="857" y="81"/>
                    <a:pt x="857" y="81"/>
                    <a:pt x="857" y="81"/>
                  </a:cubicBezTo>
                  <a:cubicBezTo>
                    <a:pt x="857" y="80"/>
                    <a:pt x="857" y="80"/>
                    <a:pt x="857" y="80"/>
                  </a:cubicBezTo>
                  <a:cubicBezTo>
                    <a:pt x="862" y="80"/>
                    <a:pt x="862" y="80"/>
                    <a:pt x="862" y="80"/>
                  </a:cubicBezTo>
                  <a:cubicBezTo>
                    <a:pt x="862" y="77"/>
                    <a:pt x="862" y="77"/>
                    <a:pt x="862" y="77"/>
                  </a:cubicBezTo>
                  <a:cubicBezTo>
                    <a:pt x="866" y="77"/>
                    <a:pt x="866" y="77"/>
                    <a:pt x="866" y="77"/>
                  </a:cubicBezTo>
                  <a:cubicBezTo>
                    <a:pt x="866" y="73"/>
                    <a:pt x="866" y="73"/>
                    <a:pt x="866" y="73"/>
                  </a:cubicBezTo>
                  <a:cubicBezTo>
                    <a:pt x="867" y="73"/>
                    <a:pt x="867" y="73"/>
                    <a:pt x="867" y="73"/>
                  </a:cubicBezTo>
                  <a:cubicBezTo>
                    <a:pt x="867" y="71"/>
                    <a:pt x="867" y="71"/>
                    <a:pt x="867" y="71"/>
                  </a:cubicBezTo>
                  <a:cubicBezTo>
                    <a:pt x="870" y="71"/>
                    <a:pt x="870" y="71"/>
                    <a:pt x="870" y="71"/>
                  </a:cubicBezTo>
                  <a:cubicBezTo>
                    <a:pt x="870" y="69"/>
                    <a:pt x="870" y="69"/>
                    <a:pt x="870" y="69"/>
                  </a:cubicBezTo>
                  <a:cubicBezTo>
                    <a:pt x="874" y="69"/>
                    <a:pt x="874" y="69"/>
                    <a:pt x="874" y="69"/>
                  </a:cubicBezTo>
                  <a:cubicBezTo>
                    <a:pt x="874" y="67"/>
                    <a:pt x="874" y="67"/>
                    <a:pt x="874" y="67"/>
                  </a:cubicBezTo>
                  <a:cubicBezTo>
                    <a:pt x="890" y="67"/>
                    <a:pt x="890" y="67"/>
                    <a:pt x="890" y="67"/>
                  </a:cubicBezTo>
                  <a:cubicBezTo>
                    <a:pt x="890" y="66"/>
                    <a:pt x="890" y="66"/>
                    <a:pt x="890" y="66"/>
                  </a:cubicBezTo>
                  <a:cubicBezTo>
                    <a:pt x="900" y="66"/>
                    <a:pt x="900" y="66"/>
                    <a:pt x="900" y="66"/>
                  </a:cubicBezTo>
                  <a:cubicBezTo>
                    <a:pt x="900" y="64"/>
                    <a:pt x="900" y="64"/>
                    <a:pt x="900" y="64"/>
                  </a:cubicBezTo>
                  <a:cubicBezTo>
                    <a:pt x="904" y="64"/>
                    <a:pt x="904" y="64"/>
                    <a:pt x="904" y="64"/>
                  </a:cubicBezTo>
                  <a:cubicBezTo>
                    <a:pt x="904" y="61"/>
                    <a:pt x="904" y="61"/>
                    <a:pt x="904" y="61"/>
                  </a:cubicBezTo>
                  <a:cubicBezTo>
                    <a:pt x="907" y="61"/>
                    <a:pt x="907" y="61"/>
                    <a:pt x="907" y="61"/>
                  </a:cubicBezTo>
                  <a:cubicBezTo>
                    <a:pt x="907" y="58"/>
                    <a:pt x="907" y="58"/>
                    <a:pt x="907" y="58"/>
                  </a:cubicBezTo>
                  <a:cubicBezTo>
                    <a:pt x="914" y="58"/>
                    <a:pt x="914" y="58"/>
                    <a:pt x="914" y="58"/>
                  </a:cubicBezTo>
                  <a:cubicBezTo>
                    <a:pt x="914" y="56"/>
                    <a:pt x="914" y="56"/>
                    <a:pt x="914" y="56"/>
                  </a:cubicBezTo>
                  <a:cubicBezTo>
                    <a:pt x="915" y="56"/>
                    <a:pt x="915" y="56"/>
                    <a:pt x="915" y="56"/>
                  </a:cubicBezTo>
                  <a:cubicBezTo>
                    <a:pt x="915" y="55"/>
                    <a:pt x="915" y="55"/>
                    <a:pt x="915" y="55"/>
                  </a:cubicBezTo>
                  <a:cubicBezTo>
                    <a:pt x="930" y="55"/>
                    <a:pt x="930" y="55"/>
                    <a:pt x="930" y="55"/>
                  </a:cubicBezTo>
                  <a:cubicBezTo>
                    <a:pt x="930" y="53"/>
                    <a:pt x="930" y="53"/>
                    <a:pt x="930" y="53"/>
                  </a:cubicBezTo>
                  <a:cubicBezTo>
                    <a:pt x="933" y="53"/>
                    <a:pt x="933" y="53"/>
                    <a:pt x="933" y="53"/>
                  </a:cubicBezTo>
                  <a:cubicBezTo>
                    <a:pt x="933" y="52"/>
                    <a:pt x="933" y="52"/>
                    <a:pt x="933" y="52"/>
                  </a:cubicBezTo>
                  <a:cubicBezTo>
                    <a:pt x="939" y="52"/>
                    <a:pt x="939" y="52"/>
                    <a:pt x="939" y="52"/>
                  </a:cubicBezTo>
                  <a:cubicBezTo>
                    <a:pt x="939" y="49"/>
                    <a:pt x="939" y="49"/>
                    <a:pt x="939" y="49"/>
                  </a:cubicBezTo>
                  <a:cubicBezTo>
                    <a:pt x="942" y="49"/>
                    <a:pt x="942" y="49"/>
                    <a:pt x="942" y="49"/>
                  </a:cubicBezTo>
                  <a:cubicBezTo>
                    <a:pt x="942" y="43"/>
                    <a:pt x="942" y="43"/>
                    <a:pt x="942" y="43"/>
                  </a:cubicBezTo>
                  <a:cubicBezTo>
                    <a:pt x="965" y="43"/>
                    <a:pt x="965" y="43"/>
                    <a:pt x="965" y="43"/>
                  </a:cubicBezTo>
                  <a:cubicBezTo>
                    <a:pt x="965" y="41"/>
                    <a:pt x="965" y="41"/>
                    <a:pt x="965" y="41"/>
                  </a:cubicBezTo>
                  <a:cubicBezTo>
                    <a:pt x="997" y="41"/>
                    <a:pt x="997" y="41"/>
                    <a:pt x="997" y="41"/>
                  </a:cubicBezTo>
                  <a:cubicBezTo>
                    <a:pt x="997" y="39"/>
                    <a:pt x="997" y="39"/>
                    <a:pt x="997" y="39"/>
                  </a:cubicBezTo>
                  <a:cubicBezTo>
                    <a:pt x="1002" y="39"/>
                    <a:pt x="1002" y="39"/>
                    <a:pt x="1002" y="39"/>
                  </a:cubicBezTo>
                  <a:cubicBezTo>
                    <a:pt x="1002" y="36"/>
                    <a:pt x="1002" y="36"/>
                    <a:pt x="1002" y="36"/>
                  </a:cubicBezTo>
                  <a:cubicBezTo>
                    <a:pt x="1009" y="36"/>
                    <a:pt x="1009" y="36"/>
                    <a:pt x="1009" y="36"/>
                  </a:cubicBezTo>
                  <a:cubicBezTo>
                    <a:pt x="1009" y="31"/>
                    <a:pt x="1009" y="31"/>
                    <a:pt x="1009" y="31"/>
                  </a:cubicBezTo>
                  <a:cubicBezTo>
                    <a:pt x="1011" y="31"/>
                    <a:pt x="1011" y="31"/>
                    <a:pt x="1011" y="31"/>
                  </a:cubicBezTo>
                  <a:cubicBezTo>
                    <a:pt x="1011" y="29"/>
                    <a:pt x="1011" y="29"/>
                    <a:pt x="1011" y="29"/>
                  </a:cubicBezTo>
                  <a:cubicBezTo>
                    <a:pt x="1023" y="29"/>
                    <a:pt x="1023" y="29"/>
                    <a:pt x="1023" y="29"/>
                  </a:cubicBezTo>
                  <a:cubicBezTo>
                    <a:pt x="1023" y="26"/>
                    <a:pt x="1023" y="26"/>
                    <a:pt x="1023" y="26"/>
                  </a:cubicBezTo>
                  <a:cubicBezTo>
                    <a:pt x="1025" y="26"/>
                    <a:pt x="1025" y="26"/>
                    <a:pt x="1025" y="26"/>
                  </a:cubicBezTo>
                  <a:cubicBezTo>
                    <a:pt x="1025" y="23"/>
                    <a:pt x="1025" y="23"/>
                    <a:pt x="1025" y="23"/>
                  </a:cubicBezTo>
                  <a:cubicBezTo>
                    <a:pt x="1028" y="23"/>
                    <a:pt x="1028" y="23"/>
                    <a:pt x="1028" y="23"/>
                  </a:cubicBezTo>
                  <a:cubicBezTo>
                    <a:pt x="1028" y="20"/>
                    <a:pt x="1028" y="20"/>
                    <a:pt x="1028" y="20"/>
                  </a:cubicBezTo>
                  <a:cubicBezTo>
                    <a:pt x="1039" y="20"/>
                    <a:pt x="1039" y="20"/>
                    <a:pt x="1039" y="20"/>
                  </a:cubicBezTo>
                  <a:cubicBezTo>
                    <a:pt x="1039" y="17"/>
                    <a:pt x="1039" y="17"/>
                    <a:pt x="1039" y="17"/>
                  </a:cubicBezTo>
                  <a:cubicBezTo>
                    <a:pt x="1042" y="17"/>
                    <a:pt x="1042" y="17"/>
                    <a:pt x="1042" y="17"/>
                  </a:cubicBezTo>
                  <a:cubicBezTo>
                    <a:pt x="1042" y="14"/>
                    <a:pt x="1042" y="14"/>
                    <a:pt x="1042" y="14"/>
                  </a:cubicBezTo>
                  <a:cubicBezTo>
                    <a:pt x="1043" y="14"/>
                    <a:pt x="1043" y="14"/>
                    <a:pt x="1043" y="14"/>
                  </a:cubicBezTo>
                  <a:cubicBezTo>
                    <a:pt x="1043" y="11"/>
                    <a:pt x="1043" y="11"/>
                    <a:pt x="1043" y="11"/>
                  </a:cubicBezTo>
                  <a:cubicBezTo>
                    <a:pt x="1051" y="11"/>
                    <a:pt x="1051" y="11"/>
                    <a:pt x="1051" y="11"/>
                  </a:cubicBezTo>
                  <a:cubicBezTo>
                    <a:pt x="1051" y="5"/>
                    <a:pt x="1051" y="5"/>
                    <a:pt x="1051" y="5"/>
                  </a:cubicBezTo>
                  <a:cubicBezTo>
                    <a:pt x="1069" y="5"/>
                    <a:pt x="1069" y="5"/>
                    <a:pt x="1069" y="5"/>
                  </a:cubicBezTo>
                  <a:cubicBezTo>
                    <a:pt x="1069" y="5"/>
                    <a:pt x="1069" y="0"/>
                    <a:pt x="1069" y="0"/>
                  </a:cubicBezTo>
                  <a:cubicBezTo>
                    <a:pt x="1070" y="0"/>
                    <a:pt x="1083" y="0"/>
                    <a:pt x="1088" y="0"/>
                  </a:cubicBez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B0FB220A-4BF0-404F-8359-CF9663CAA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44713" y="1531938"/>
              <a:ext cx="0" cy="348456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32C99E40-2117-4C34-85A7-EC28A2134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2650" y="5010150"/>
              <a:ext cx="807878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6DB70C75-3724-475A-869A-150A68D5C3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2927350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29B807E7-DDCD-48ED-A30E-500D3FFF4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2225675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14778DD2-F1D5-4F4F-BFD8-53532A7F2E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1531938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97FF69C-C023-4B48-BE4B-C74D05C87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4314825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96869E52-D095-4635-930F-2D5B37CA89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3621088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2F60F534-1A83-4D02-9F5A-3C9F59347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7876" y="5010150"/>
              <a:ext cx="96837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07D9B983-B484-48D5-9D8B-91C8AB534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2650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849AE0B7-C957-4DFD-B957-1F2C673B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925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05F2B30-98AD-43F8-BF10-2AC618F15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3538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A76AA17E-5581-4EC5-BB37-08BED22E6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738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9DEF4F7C-2231-4AEB-89E4-C5F7ABFE5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7263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9B6F888F-D797-488E-BE12-640AB2999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3463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7B62766F-6C65-4AC0-AE92-481BC0812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8075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6FA23346-7635-432E-B3B8-8AEDEB2AB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4350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0CB1D005-51F8-4641-B414-CD0DB4403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1438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6D463D96-DD63-4E63-A621-0E8BB3E15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55163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4494FAD2-A2AB-47E7-9AAE-D5008C0B7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8888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5FDDFF04-CACE-4F12-B0B2-2A25697BF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0550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5A1FBB64-8362-42D9-B487-F64DD6F28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4275" y="5016500"/>
              <a:ext cx="0" cy="96838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F6F8FF6-EF9F-456F-A0F8-5604C8601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713" y="2473325"/>
              <a:ext cx="8086725" cy="2528888"/>
            </a:xfrm>
            <a:custGeom>
              <a:avLst/>
              <a:gdLst>
                <a:gd name="T0" fmla="*/ 4898 w 5094"/>
                <a:gd name="T1" fmla="*/ 28 h 1593"/>
                <a:gd name="T2" fmla="*/ 4668 w 5094"/>
                <a:gd name="T3" fmla="*/ 70 h 1593"/>
                <a:gd name="T4" fmla="*/ 4575 w 5094"/>
                <a:gd name="T5" fmla="*/ 112 h 1593"/>
                <a:gd name="T6" fmla="*/ 4448 w 5094"/>
                <a:gd name="T7" fmla="*/ 188 h 1593"/>
                <a:gd name="T8" fmla="*/ 4265 w 5094"/>
                <a:gd name="T9" fmla="*/ 225 h 1593"/>
                <a:gd name="T10" fmla="*/ 4177 w 5094"/>
                <a:gd name="T11" fmla="*/ 258 h 1593"/>
                <a:gd name="T12" fmla="*/ 4059 w 5094"/>
                <a:gd name="T13" fmla="*/ 277 h 1593"/>
                <a:gd name="T14" fmla="*/ 4017 w 5094"/>
                <a:gd name="T15" fmla="*/ 305 h 1593"/>
                <a:gd name="T16" fmla="*/ 3830 w 5094"/>
                <a:gd name="T17" fmla="*/ 324 h 1593"/>
                <a:gd name="T18" fmla="*/ 3802 w 5094"/>
                <a:gd name="T19" fmla="*/ 347 h 1593"/>
                <a:gd name="T20" fmla="*/ 3652 w 5094"/>
                <a:gd name="T21" fmla="*/ 366 h 1593"/>
                <a:gd name="T22" fmla="*/ 3596 w 5094"/>
                <a:gd name="T23" fmla="*/ 399 h 1593"/>
                <a:gd name="T24" fmla="*/ 3456 w 5094"/>
                <a:gd name="T25" fmla="*/ 423 h 1593"/>
                <a:gd name="T26" fmla="*/ 3390 w 5094"/>
                <a:gd name="T27" fmla="*/ 441 h 1593"/>
                <a:gd name="T28" fmla="*/ 3287 w 5094"/>
                <a:gd name="T29" fmla="*/ 470 h 1593"/>
                <a:gd name="T30" fmla="*/ 3142 w 5094"/>
                <a:gd name="T31" fmla="*/ 498 h 1593"/>
                <a:gd name="T32" fmla="*/ 3086 w 5094"/>
                <a:gd name="T33" fmla="*/ 521 h 1593"/>
                <a:gd name="T34" fmla="*/ 3015 w 5094"/>
                <a:gd name="T35" fmla="*/ 540 h 1593"/>
                <a:gd name="T36" fmla="*/ 2983 w 5094"/>
                <a:gd name="T37" fmla="*/ 578 h 1593"/>
                <a:gd name="T38" fmla="*/ 2926 w 5094"/>
                <a:gd name="T39" fmla="*/ 601 h 1593"/>
                <a:gd name="T40" fmla="*/ 2870 w 5094"/>
                <a:gd name="T41" fmla="*/ 634 h 1593"/>
                <a:gd name="T42" fmla="*/ 2791 w 5094"/>
                <a:gd name="T43" fmla="*/ 653 h 1593"/>
                <a:gd name="T44" fmla="*/ 2674 w 5094"/>
                <a:gd name="T45" fmla="*/ 690 h 1593"/>
                <a:gd name="T46" fmla="*/ 2594 w 5094"/>
                <a:gd name="T47" fmla="*/ 723 h 1593"/>
                <a:gd name="T48" fmla="*/ 2543 w 5094"/>
                <a:gd name="T49" fmla="*/ 747 h 1593"/>
                <a:gd name="T50" fmla="*/ 2472 w 5094"/>
                <a:gd name="T51" fmla="*/ 775 h 1593"/>
                <a:gd name="T52" fmla="*/ 2360 w 5094"/>
                <a:gd name="T53" fmla="*/ 799 h 1593"/>
                <a:gd name="T54" fmla="*/ 2304 w 5094"/>
                <a:gd name="T55" fmla="*/ 817 h 1593"/>
                <a:gd name="T56" fmla="*/ 2248 w 5094"/>
                <a:gd name="T57" fmla="*/ 860 h 1593"/>
                <a:gd name="T58" fmla="*/ 2112 w 5094"/>
                <a:gd name="T59" fmla="*/ 869 h 1593"/>
                <a:gd name="T60" fmla="*/ 2060 w 5094"/>
                <a:gd name="T61" fmla="*/ 897 h 1593"/>
                <a:gd name="T62" fmla="*/ 1976 w 5094"/>
                <a:gd name="T63" fmla="*/ 916 h 1593"/>
                <a:gd name="T64" fmla="*/ 1924 w 5094"/>
                <a:gd name="T65" fmla="*/ 935 h 1593"/>
                <a:gd name="T66" fmla="*/ 1864 w 5094"/>
                <a:gd name="T67" fmla="*/ 954 h 1593"/>
                <a:gd name="T68" fmla="*/ 1803 w 5094"/>
                <a:gd name="T69" fmla="*/ 991 h 1593"/>
                <a:gd name="T70" fmla="*/ 1723 w 5094"/>
                <a:gd name="T71" fmla="*/ 1015 h 1593"/>
                <a:gd name="T72" fmla="*/ 1667 w 5094"/>
                <a:gd name="T73" fmla="*/ 1038 h 1593"/>
                <a:gd name="T74" fmla="*/ 1620 w 5094"/>
                <a:gd name="T75" fmla="*/ 1071 h 1593"/>
                <a:gd name="T76" fmla="*/ 1545 w 5094"/>
                <a:gd name="T77" fmla="*/ 1095 h 1593"/>
                <a:gd name="T78" fmla="*/ 1494 w 5094"/>
                <a:gd name="T79" fmla="*/ 1118 h 1593"/>
                <a:gd name="T80" fmla="*/ 1358 w 5094"/>
                <a:gd name="T81" fmla="*/ 1142 h 1593"/>
                <a:gd name="T82" fmla="*/ 1330 w 5094"/>
                <a:gd name="T83" fmla="*/ 1160 h 1593"/>
                <a:gd name="T84" fmla="*/ 1232 w 5094"/>
                <a:gd name="T85" fmla="*/ 1184 h 1593"/>
                <a:gd name="T86" fmla="*/ 1157 w 5094"/>
                <a:gd name="T87" fmla="*/ 1212 h 1593"/>
                <a:gd name="T88" fmla="*/ 1058 w 5094"/>
                <a:gd name="T89" fmla="*/ 1226 h 1593"/>
                <a:gd name="T90" fmla="*/ 1021 w 5094"/>
                <a:gd name="T91" fmla="*/ 1259 h 1593"/>
                <a:gd name="T92" fmla="*/ 885 w 5094"/>
                <a:gd name="T93" fmla="*/ 1292 h 1593"/>
                <a:gd name="T94" fmla="*/ 848 w 5094"/>
                <a:gd name="T95" fmla="*/ 1316 h 1593"/>
                <a:gd name="T96" fmla="*/ 768 w 5094"/>
                <a:gd name="T97" fmla="*/ 1334 h 1593"/>
                <a:gd name="T98" fmla="*/ 731 w 5094"/>
                <a:gd name="T99" fmla="*/ 1363 h 1593"/>
                <a:gd name="T100" fmla="*/ 665 w 5094"/>
                <a:gd name="T101" fmla="*/ 1381 h 1593"/>
                <a:gd name="T102" fmla="*/ 623 w 5094"/>
                <a:gd name="T103" fmla="*/ 1414 h 1593"/>
                <a:gd name="T104" fmla="*/ 553 w 5094"/>
                <a:gd name="T105" fmla="*/ 1438 h 1593"/>
                <a:gd name="T106" fmla="*/ 501 w 5094"/>
                <a:gd name="T107" fmla="*/ 1452 h 1593"/>
                <a:gd name="T108" fmla="*/ 422 w 5094"/>
                <a:gd name="T109" fmla="*/ 1480 h 1593"/>
                <a:gd name="T110" fmla="*/ 403 w 5094"/>
                <a:gd name="T111" fmla="*/ 1504 h 1593"/>
                <a:gd name="T112" fmla="*/ 337 w 5094"/>
                <a:gd name="T113" fmla="*/ 1513 h 1593"/>
                <a:gd name="T114" fmla="*/ 286 w 5094"/>
                <a:gd name="T115" fmla="*/ 1541 h 1593"/>
                <a:gd name="T116" fmla="*/ 192 w 5094"/>
                <a:gd name="T117" fmla="*/ 1555 h 1593"/>
                <a:gd name="T118" fmla="*/ 131 w 5094"/>
                <a:gd name="T119" fmla="*/ 1579 h 1593"/>
                <a:gd name="T120" fmla="*/ 42 w 5094"/>
                <a:gd name="T121" fmla="*/ 1593 h 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94" h="1593">
                  <a:moveTo>
                    <a:pt x="5094" y="0"/>
                  </a:moveTo>
                  <a:lnTo>
                    <a:pt x="4996" y="0"/>
                  </a:lnTo>
                  <a:lnTo>
                    <a:pt x="4996" y="14"/>
                  </a:lnTo>
                  <a:lnTo>
                    <a:pt x="4898" y="14"/>
                  </a:lnTo>
                  <a:lnTo>
                    <a:pt x="4898" y="28"/>
                  </a:lnTo>
                  <a:lnTo>
                    <a:pt x="4799" y="28"/>
                  </a:lnTo>
                  <a:lnTo>
                    <a:pt x="4799" y="42"/>
                  </a:lnTo>
                  <a:lnTo>
                    <a:pt x="4757" y="42"/>
                  </a:lnTo>
                  <a:lnTo>
                    <a:pt x="4757" y="70"/>
                  </a:lnTo>
                  <a:lnTo>
                    <a:pt x="4668" y="70"/>
                  </a:lnTo>
                  <a:lnTo>
                    <a:pt x="4668" y="89"/>
                  </a:lnTo>
                  <a:lnTo>
                    <a:pt x="4621" y="89"/>
                  </a:lnTo>
                  <a:lnTo>
                    <a:pt x="4621" y="112"/>
                  </a:lnTo>
                  <a:lnTo>
                    <a:pt x="4593" y="112"/>
                  </a:lnTo>
                  <a:lnTo>
                    <a:pt x="4575" y="112"/>
                  </a:lnTo>
                  <a:lnTo>
                    <a:pt x="4575" y="141"/>
                  </a:lnTo>
                  <a:lnTo>
                    <a:pt x="4537" y="141"/>
                  </a:lnTo>
                  <a:lnTo>
                    <a:pt x="4537" y="155"/>
                  </a:lnTo>
                  <a:lnTo>
                    <a:pt x="4448" y="155"/>
                  </a:lnTo>
                  <a:lnTo>
                    <a:pt x="4448" y="188"/>
                  </a:lnTo>
                  <a:lnTo>
                    <a:pt x="4425" y="188"/>
                  </a:lnTo>
                  <a:lnTo>
                    <a:pt x="4411" y="197"/>
                  </a:lnTo>
                  <a:lnTo>
                    <a:pt x="4326" y="197"/>
                  </a:lnTo>
                  <a:lnTo>
                    <a:pt x="4326" y="225"/>
                  </a:lnTo>
                  <a:lnTo>
                    <a:pt x="4265" y="225"/>
                  </a:lnTo>
                  <a:lnTo>
                    <a:pt x="4265" y="230"/>
                  </a:lnTo>
                  <a:lnTo>
                    <a:pt x="4219" y="230"/>
                  </a:lnTo>
                  <a:lnTo>
                    <a:pt x="4219" y="239"/>
                  </a:lnTo>
                  <a:lnTo>
                    <a:pt x="4177" y="239"/>
                  </a:lnTo>
                  <a:lnTo>
                    <a:pt x="4177" y="258"/>
                  </a:lnTo>
                  <a:lnTo>
                    <a:pt x="4148" y="258"/>
                  </a:lnTo>
                  <a:lnTo>
                    <a:pt x="4148" y="272"/>
                  </a:lnTo>
                  <a:lnTo>
                    <a:pt x="4069" y="272"/>
                  </a:lnTo>
                  <a:lnTo>
                    <a:pt x="4069" y="277"/>
                  </a:lnTo>
                  <a:lnTo>
                    <a:pt x="4059" y="277"/>
                  </a:lnTo>
                  <a:lnTo>
                    <a:pt x="4059" y="286"/>
                  </a:lnTo>
                  <a:lnTo>
                    <a:pt x="4027" y="286"/>
                  </a:lnTo>
                  <a:lnTo>
                    <a:pt x="4027" y="296"/>
                  </a:lnTo>
                  <a:lnTo>
                    <a:pt x="4017" y="296"/>
                  </a:lnTo>
                  <a:lnTo>
                    <a:pt x="4017" y="305"/>
                  </a:lnTo>
                  <a:lnTo>
                    <a:pt x="3975" y="305"/>
                  </a:lnTo>
                  <a:lnTo>
                    <a:pt x="3975" y="314"/>
                  </a:lnTo>
                  <a:lnTo>
                    <a:pt x="3900" y="314"/>
                  </a:lnTo>
                  <a:lnTo>
                    <a:pt x="3900" y="324"/>
                  </a:lnTo>
                  <a:lnTo>
                    <a:pt x="3830" y="324"/>
                  </a:lnTo>
                  <a:lnTo>
                    <a:pt x="3830" y="333"/>
                  </a:lnTo>
                  <a:lnTo>
                    <a:pt x="3811" y="333"/>
                  </a:lnTo>
                  <a:lnTo>
                    <a:pt x="3811" y="338"/>
                  </a:lnTo>
                  <a:lnTo>
                    <a:pt x="3802" y="338"/>
                  </a:lnTo>
                  <a:lnTo>
                    <a:pt x="3802" y="347"/>
                  </a:lnTo>
                  <a:lnTo>
                    <a:pt x="3750" y="347"/>
                  </a:lnTo>
                  <a:lnTo>
                    <a:pt x="3750" y="357"/>
                  </a:lnTo>
                  <a:lnTo>
                    <a:pt x="3694" y="357"/>
                  </a:lnTo>
                  <a:lnTo>
                    <a:pt x="3694" y="366"/>
                  </a:lnTo>
                  <a:lnTo>
                    <a:pt x="3652" y="366"/>
                  </a:lnTo>
                  <a:lnTo>
                    <a:pt x="3652" y="371"/>
                  </a:lnTo>
                  <a:lnTo>
                    <a:pt x="3624" y="371"/>
                  </a:lnTo>
                  <a:lnTo>
                    <a:pt x="3624" y="385"/>
                  </a:lnTo>
                  <a:lnTo>
                    <a:pt x="3596" y="385"/>
                  </a:lnTo>
                  <a:lnTo>
                    <a:pt x="3596" y="399"/>
                  </a:lnTo>
                  <a:lnTo>
                    <a:pt x="3521" y="399"/>
                  </a:lnTo>
                  <a:lnTo>
                    <a:pt x="3521" y="408"/>
                  </a:lnTo>
                  <a:lnTo>
                    <a:pt x="3470" y="408"/>
                  </a:lnTo>
                  <a:lnTo>
                    <a:pt x="3470" y="423"/>
                  </a:lnTo>
                  <a:lnTo>
                    <a:pt x="3456" y="423"/>
                  </a:lnTo>
                  <a:lnTo>
                    <a:pt x="3456" y="432"/>
                  </a:lnTo>
                  <a:lnTo>
                    <a:pt x="3418" y="432"/>
                  </a:lnTo>
                  <a:lnTo>
                    <a:pt x="3418" y="437"/>
                  </a:lnTo>
                  <a:lnTo>
                    <a:pt x="3390" y="437"/>
                  </a:lnTo>
                  <a:lnTo>
                    <a:pt x="3390" y="441"/>
                  </a:lnTo>
                  <a:lnTo>
                    <a:pt x="3301" y="441"/>
                  </a:lnTo>
                  <a:lnTo>
                    <a:pt x="3301" y="460"/>
                  </a:lnTo>
                  <a:lnTo>
                    <a:pt x="3296" y="460"/>
                  </a:lnTo>
                  <a:lnTo>
                    <a:pt x="3287" y="460"/>
                  </a:lnTo>
                  <a:lnTo>
                    <a:pt x="3287" y="470"/>
                  </a:lnTo>
                  <a:lnTo>
                    <a:pt x="3235" y="470"/>
                  </a:lnTo>
                  <a:lnTo>
                    <a:pt x="3235" y="484"/>
                  </a:lnTo>
                  <a:lnTo>
                    <a:pt x="3189" y="484"/>
                  </a:lnTo>
                  <a:lnTo>
                    <a:pt x="3189" y="498"/>
                  </a:lnTo>
                  <a:lnTo>
                    <a:pt x="3142" y="498"/>
                  </a:lnTo>
                  <a:lnTo>
                    <a:pt x="3142" y="502"/>
                  </a:lnTo>
                  <a:lnTo>
                    <a:pt x="3118" y="502"/>
                  </a:lnTo>
                  <a:lnTo>
                    <a:pt x="3118" y="507"/>
                  </a:lnTo>
                  <a:lnTo>
                    <a:pt x="3086" y="507"/>
                  </a:lnTo>
                  <a:lnTo>
                    <a:pt x="3086" y="521"/>
                  </a:lnTo>
                  <a:lnTo>
                    <a:pt x="3048" y="521"/>
                  </a:lnTo>
                  <a:lnTo>
                    <a:pt x="3048" y="531"/>
                  </a:lnTo>
                  <a:lnTo>
                    <a:pt x="3020" y="531"/>
                  </a:lnTo>
                  <a:lnTo>
                    <a:pt x="3020" y="540"/>
                  </a:lnTo>
                  <a:lnTo>
                    <a:pt x="3015" y="540"/>
                  </a:lnTo>
                  <a:lnTo>
                    <a:pt x="3015" y="554"/>
                  </a:lnTo>
                  <a:lnTo>
                    <a:pt x="3001" y="554"/>
                  </a:lnTo>
                  <a:lnTo>
                    <a:pt x="3001" y="573"/>
                  </a:lnTo>
                  <a:lnTo>
                    <a:pt x="2983" y="573"/>
                  </a:lnTo>
                  <a:lnTo>
                    <a:pt x="2983" y="578"/>
                  </a:lnTo>
                  <a:lnTo>
                    <a:pt x="2955" y="578"/>
                  </a:lnTo>
                  <a:lnTo>
                    <a:pt x="2955" y="592"/>
                  </a:lnTo>
                  <a:lnTo>
                    <a:pt x="2950" y="592"/>
                  </a:lnTo>
                  <a:lnTo>
                    <a:pt x="2950" y="601"/>
                  </a:lnTo>
                  <a:lnTo>
                    <a:pt x="2926" y="601"/>
                  </a:lnTo>
                  <a:lnTo>
                    <a:pt x="2926" y="611"/>
                  </a:lnTo>
                  <a:lnTo>
                    <a:pt x="2908" y="611"/>
                  </a:lnTo>
                  <a:lnTo>
                    <a:pt x="2908" y="615"/>
                  </a:lnTo>
                  <a:lnTo>
                    <a:pt x="2870" y="615"/>
                  </a:lnTo>
                  <a:lnTo>
                    <a:pt x="2870" y="634"/>
                  </a:lnTo>
                  <a:lnTo>
                    <a:pt x="2852" y="634"/>
                  </a:lnTo>
                  <a:lnTo>
                    <a:pt x="2852" y="643"/>
                  </a:lnTo>
                  <a:lnTo>
                    <a:pt x="2819" y="643"/>
                  </a:lnTo>
                  <a:lnTo>
                    <a:pt x="2819" y="653"/>
                  </a:lnTo>
                  <a:lnTo>
                    <a:pt x="2791" y="653"/>
                  </a:lnTo>
                  <a:lnTo>
                    <a:pt x="2791" y="667"/>
                  </a:lnTo>
                  <a:lnTo>
                    <a:pt x="2749" y="667"/>
                  </a:lnTo>
                  <a:lnTo>
                    <a:pt x="2749" y="676"/>
                  </a:lnTo>
                  <a:lnTo>
                    <a:pt x="2674" y="676"/>
                  </a:lnTo>
                  <a:lnTo>
                    <a:pt x="2674" y="690"/>
                  </a:lnTo>
                  <a:lnTo>
                    <a:pt x="2660" y="690"/>
                  </a:lnTo>
                  <a:lnTo>
                    <a:pt x="2660" y="700"/>
                  </a:lnTo>
                  <a:lnTo>
                    <a:pt x="2622" y="700"/>
                  </a:lnTo>
                  <a:lnTo>
                    <a:pt x="2622" y="723"/>
                  </a:lnTo>
                  <a:lnTo>
                    <a:pt x="2594" y="723"/>
                  </a:lnTo>
                  <a:lnTo>
                    <a:pt x="2589" y="723"/>
                  </a:lnTo>
                  <a:lnTo>
                    <a:pt x="2566" y="723"/>
                  </a:lnTo>
                  <a:lnTo>
                    <a:pt x="2566" y="737"/>
                  </a:lnTo>
                  <a:lnTo>
                    <a:pt x="2543" y="737"/>
                  </a:lnTo>
                  <a:lnTo>
                    <a:pt x="2543" y="747"/>
                  </a:lnTo>
                  <a:lnTo>
                    <a:pt x="2514" y="747"/>
                  </a:lnTo>
                  <a:lnTo>
                    <a:pt x="2514" y="761"/>
                  </a:lnTo>
                  <a:lnTo>
                    <a:pt x="2500" y="761"/>
                  </a:lnTo>
                  <a:lnTo>
                    <a:pt x="2500" y="775"/>
                  </a:lnTo>
                  <a:lnTo>
                    <a:pt x="2472" y="775"/>
                  </a:lnTo>
                  <a:lnTo>
                    <a:pt x="2472" y="784"/>
                  </a:lnTo>
                  <a:lnTo>
                    <a:pt x="2397" y="784"/>
                  </a:lnTo>
                  <a:lnTo>
                    <a:pt x="2397" y="789"/>
                  </a:lnTo>
                  <a:lnTo>
                    <a:pt x="2360" y="789"/>
                  </a:lnTo>
                  <a:lnTo>
                    <a:pt x="2360" y="799"/>
                  </a:lnTo>
                  <a:lnTo>
                    <a:pt x="2351" y="799"/>
                  </a:lnTo>
                  <a:lnTo>
                    <a:pt x="2351" y="803"/>
                  </a:lnTo>
                  <a:lnTo>
                    <a:pt x="2318" y="803"/>
                  </a:lnTo>
                  <a:lnTo>
                    <a:pt x="2318" y="817"/>
                  </a:lnTo>
                  <a:lnTo>
                    <a:pt x="2304" y="817"/>
                  </a:lnTo>
                  <a:lnTo>
                    <a:pt x="2304" y="831"/>
                  </a:lnTo>
                  <a:lnTo>
                    <a:pt x="2262" y="831"/>
                  </a:lnTo>
                  <a:lnTo>
                    <a:pt x="2262" y="850"/>
                  </a:lnTo>
                  <a:lnTo>
                    <a:pt x="2248" y="850"/>
                  </a:lnTo>
                  <a:lnTo>
                    <a:pt x="2248" y="860"/>
                  </a:lnTo>
                  <a:lnTo>
                    <a:pt x="2187" y="860"/>
                  </a:lnTo>
                  <a:lnTo>
                    <a:pt x="2187" y="869"/>
                  </a:lnTo>
                  <a:lnTo>
                    <a:pt x="2173" y="869"/>
                  </a:lnTo>
                  <a:lnTo>
                    <a:pt x="2173" y="869"/>
                  </a:lnTo>
                  <a:lnTo>
                    <a:pt x="2112" y="869"/>
                  </a:lnTo>
                  <a:lnTo>
                    <a:pt x="2112" y="878"/>
                  </a:lnTo>
                  <a:lnTo>
                    <a:pt x="2074" y="878"/>
                  </a:lnTo>
                  <a:lnTo>
                    <a:pt x="2074" y="888"/>
                  </a:lnTo>
                  <a:lnTo>
                    <a:pt x="2060" y="888"/>
                  </a:lnTo>
                  <a:lnTo>
                    <a:pt x="2060" y="897"/>
                  </a:lnTo>
                  <a:lnTo>
                    <a:pt x="2023" y="897"/>
                  </a:lnTo>
                  <a:lnTo>
                    <a:pt x="2023" y="902"/>
                  </a:lnTo>
                  <a:lnTo>
                    <a:pt x="1985" y="902"/>
                  </a:lnTo>
                  <a:lnTo>
                    <a:pt x="1985" y="916"/>
                  </a:lnTo>
                  <a:lnTo>
                    <a:pt x="1976" y="916"/>
                  </a:lnTo>
                  <a:lnTo>
                    <a:pt x="1976" y="921"/>
                  </a:lnTo>
                  <a:lnTo>
                    <a:pt x="1967" y="921"/>
                  </a:lnTo>
                  <a:lnTo>
                    <a:pt x="1967" y="925"/>
                  </a:lnTo>
                  <a:lnTo>
                    <a:pt x="1924" y="925"/>
                  </a:lnTo>
                  <a:lnTo>
                    <a:pt x="1924" y="935"/>
                  </a:lnTo>
                  <a:lnTo>
                    <a:pt x="1887" y="935"/>
                  </a:lnTo>
                  <a:lnTo>
                    <a:pt x="1887" y="944"/>
                  </a:lnTo>
                  <a:lnTo>
                    <a:pt x="1878" y="944"/>
                  </a:lnTo>
                  <a:lnTo>
                    <a:pt x="1878" y="954"/>
                  </a:lnTo>
                  <a:lnTo>
                    <a:pt x="1864" y="954"/>
                  </a:lnTo>
                  <a:lnTo>
                    <a:pt x="1864" y="972"/>
                  </a:lnTo>
                  <a:lnTo>
                    <a:pt x="1821" y="972"/>
                  </a:lnTo>
                  <a:lnTo>
                    <a:pt x="1821" y="982"/>
                  </a:lnTo>
                  <a:lnTo>
                    <a:pt x="1803" y="982"/>
                  </a:lnTo>
                  <a:lnTo>
                    <a:pt x="1803" y="991"/>
                  </a:lnTo>
                  <a:lnTo>
                    <a:pt x="1775" y="991"/>
                  </a:lnTo>
                  <a:lnTo>
                    <a:pt x="1775" y="1001"/>
                  </a:lnTo>
                  <a:lnTo>
                    <a:pt x="1742" y="1001"/>
                  </a:lnTo>
                  <a:lnTo>
                    <a:pt x="1742" y="1015"/>
                  </a:lnTo>
                  <a:lnTo>
                    <a:pt x="1723" y="1015"/>
                  </a:lnTo>
                  <a:lnTo>
                    <a:pt x="1723" y="1019"/>
                  </a:lnTo>
                  <a:lnTo>
                    <a:pt x="1714" y="1019"/>
                  </a:lnTo>
                  <a:lnTo>
                    <a:pt x="1686" y="1019"/>
                  </a:lnTo>
                  <a:lnTo>
                    <a:pt x="1686" y="1038"/>
                  </a:lnTo>
                  <a:lnTo>
                    <a:pt x="1667" y="1038"/>
                  </a:lnTo>
                  <a:lnTo>
                    <a:pt x="1667" y="1057"/>
                  </a:lnTo>
                  <a:lnTo>
                    <a:pt x="1648" y="1057"/>
                  </a:lnTo>
                  <a:lnTo>
                    <a:pt x="1648" y="1062"/>
                  </a:lnTo>
                  <a:lnTo>
                    <a:pt x="1620" y="1062"/>
                  </a:lnTo>
                  <a:lnTo>
                    <a:pt x="1620" y="1071"/>
                  </a:lnTo>
                  <a:lnTo>
                    <a:pt x="1597" y="1071"/>
                  </a:lnTo>
                  <a:lnTo>
                    <a:pt x="1597" y="1076"/>
                  </a:lnTo>
                  <a:lnTo>
                    <a:pt x="1587" y="1076"/>
                  </a:lnTo>
                  <a:lnTo>
                    <a:pt x="1587" y="1095"/>
                  </a:lnTo>
                  <a:lnTo>
                    <a:pt x="1545" y="1095"/>
                  </a:lnTo>
                  <a:lnTo>
                    <a:pt x="1545" y="1109"/>
                  </a:lnTo>
                  <a:lnTo>
                    <a:pt x="1503" y="1109"/>
                  </a:lnTo>
                  <a:lnTo>
                    <a:pt x="1503" y="1113"/>
                  </a:lnTo>
                  <a:lnTo>
                    <a:pt x="1494" y="1113"/>
                  </a:lnTo>
                  <a:lnTo>
                    <a:pt x="1494" y="1118"/>
                  </a:lnTo>
                  <a:lnTo>
                    <a:pt x="1452" y="1118"/>
                  </a:lnTo>
                  <a:lnTo>
                    <a:pt x="1452" y="1128"/>
                  </a:lnTo>
                  <a:lnTo>
                    <a:pt x="1381" y="1128"/>
                  </a:lnTo>
                  <a:lnTo>
                    <a:pt x="1381" y="1142"/>
                  </a:lnTo>
                  <a:lnTo>
                    <a:pt x="1358" y="1142"/>
                  </a:lnTo>
                  <a:lnTo>
                    <a:pt x="1358" y="1146"/>
                  </a:lnTo>
                  <a:lnTo>
                    <a:pt x="1349" y="1146"/>
                  </a:lnTo>
                  <a:lnTo>
                    <a:pt x="1349" y="1156"/>
                  </a:lnTo>
                  <a:lnTo>
                    <a:pt x="1330" y="1156"/>
                  </a:lnTo>
                  <a:lnTo>
                    <a:pt x="1330" y="1160"/>
                  </a:lnTo>
                  <a:lnTo>
                    <a:pt x="1283" y="1160"/>
                  </a:lnTo>
                  <a:lnTo>
                    <a:pt x="1283" y="1170"/>
                  </a:lnTo>
                  <a:lnTo>
                    <a:pt x="1260" y="1170"/>
                  </a:lnTo>
                  <a:lnTo>
                    <a:pt x="1260" y="1184"/>
                  </a:lnTo>
                  <a:lnTo>
                    <a:pt x="1232" y="1184"/>
                  </a:lnTo>
                  <a:lnTo>
                    <a:pt x="1232" y="1193"/>
                  </a:lnTo>
                  <a:lnTo>
                    <a:pt x="1189" y="1193"/>
                  </a:lnTo>
                  <a:lnTo>
                    <a:pt x="1189" y="1203"/>
                  </a:lnTo>
                  <a:lnTo>
                    <a:pt x="1157" y="1203"/>
                  </a:lnTo>
                  <a:lnTo>
                    <a:pt x="1157" y="1212"/>
                  </a:lnTo>
                  <a:lnTo>
                    <a:pt x="1115" y="1212"/>
                  </a:lnTo>
                  <a:lnTo>
                    <a:pt x="1115" y="1222"/>
                  </a:lnTo>
                  <a:lnTo>
                    <a:pt x="1091" y="1222"/>
                  </a:lnTo>
                  <a:lnTo>
                    <a:pt x="1091" y="1226"/>
                  </a:lnTo>
                  <a:lnTo>
                    <a:pt x="1058" y="1226"/>
                  </a:lnTo>
                  <a:lnTo>
                    <a:pt x="1058" y="1236"/>
                  </a:lnTo>
                  <a:lnTo>
                    <a:pt x="1030" y="1236"/>
                  </a:lnTo>
                  <a:lnTo>
                    <a:pt x="1030" y="1250"/>
                  </a:lnTo>
                  <a:lnTo>
                    <a:pt x="1021" y="1250"/>
                  </a:lnTo>
                  <a:lnTo>
                    <a:pt x="1021" y="1259"/>
                  </a:lnTo>
                  <a:lnTo>
                    <a:pt x="969" y="1259"/>
                  </a:lnTo>
                  <a:lnTo>
                    <a:pt x="969" y="1278"/>
                  </a:lnTo>
                  <a:lnTo>
                    <a:pt x="923" y="1278"/>
                  </a:lnTo>
                  <a:lnTo>
                    <a:pt x="923" y="1292"/>
                  </a:lnTo>
                  <a:lnTo>
                    <a:pt x="885" y="1292"/>
                  </a:lnTo>
                  <a:lnTo>
                    <a:pt x="885" y="1297"/>
                  </a:lnTo>
                  <a:lnTo>
                    <a:pt x="862" y="1297"/>
                  </a:lnTo>
                  <a:lnTo>
                    <a:pt x="862" y="1311"/>
                  </a:lnTo>
                  <a:lnTo>
                    <a:pt x="848" y="1311"/>
                  </a:lnTo>
                  <a:lnTo>
                    <a:pt x="848" y="1316"/>
                  </a:lnTo>
                  <a:lnTo>
                    <a:pt x="820" y="1316"/>
                  </a:lnTo>
                  <a:lnTo>
                    <a:pt x="820" y="1325"/>
                  </a:lnTo>
                  <a:lnTo>
                    <a:pt x="805" y="1325"/>
                  </a:lnTo>
                  <a:lnTo>
                    <a:pt x="805" y="1334"/>
                  </a:lnTo>
                  <a:lnTo>
                    <a:pt x="768" y="1334"/>
                  </a:lnTo>
                  <a:lnTo>
                    <a:pt x="768" y="1344"/>
                  </a:lnTo>
                  <a:lnTo>
                    <a:pt x="754" y="1344"/>
                  </a:lnTo>
                  <a:lnTo>
                    <a:pt x="754" y="1348"/>
                  </a:lnTo>
                  <a:lnTo>
                    <a:pt x="731" y="1348"/>
                  </a:lnTo>
                  <a:lnTo>
                    <a:pt x="731" y="1363"/>
                  </a:lnTo>
                  <a:lnTo>
                    <a:pt x="707" y="1363"/>
                  </a:lnTo>
                  <a:lnTo>
                    <a:pt x="707" y="1367"/>
                  </a:lnTo>
                  <a:lnTo>
                    <a:pt x="674" y="1367"/>
                  </a:lnTo>
                  <a:lnTo>
                    <a:pt x="674" y="1381"/>
                  </a:lnTo>
                  <a:lnTo>
                    <a:pt x="665" y="1381"/>
                  </a:lnTo>
                  <a:lnTo>
                    <a:pt x="665" y="1400"/>
                  </a:lnTo>
                  <a:lnTo>
                    <a:pt x="646" y="1400"/>
                  </a:lnTo>
                  <a:lnTo>
                    <a:pt x="646" y="1405"/>
                  </a:lnTo>
                  <a:lnTo>
                    <a:pt x="623" y="1405"/>
                  </a:lnTo>
                  <a:lnTo>
                    <a:pt x="623" y="1414"/>
                  </a:lnTo>
                  <a:lnTo>
                    <a:pt x="599" y="1414"/>
                  </a:lnTo>
                  <a:lnTo>
                    <a:pt x="599" y="1424"/>
                  </a:lnTo>
                  <a:lnTo>
                    <a:pt x="585" y="1424"/>
                  </a:lnTo>
                  <a:lnTo>
                    <a:pt x="585" y="1438"/>
                  </a:lnTo>
                  <a:lnTo>
                    <a:pt x="553" y="1438"/>
                  </a:lnTo>
                  <a:lnTo>
                    <a:pt x="553" y="1438"/>
                  </a:lnTo>
                  <a:lnTo>
                    <a:pt x="543" y="1438"/>
                  </a:lnTo>
                  <a:lnTo>
                    <a:pt x="543" y="1447"/>
                  </a:lnTo>
                  <a:lnTo>
                    <a:pt x="501" y="1447"/>
                  </a:lnTo>
                  <a:lnTo>
                    <a:pt x="501" y="1452"/>
                  </a:lnTo>
                  <a:lnTo>
                    <a:pt x="468" y="1452"/>
                  </a:lnTo>
                  <a:lnTo>
                    <a:pt x="468" y="1471"/>
                  </a:lnTo>
                  <a:lnTo>
                    <a:pt x="450" y="1471"/>
                  </a:lnTo>
                  <a:lnTo>
                    <a:pt x="450" y="1480"/>
                  </a:lnTo>
                  <a:lnTo>
                    <a:pt x="422" y="1480"/>
                  </a:lnTo>
                  <a:lnTo>
                    <a:pt x="422" y="1489"/>
                  </a:lnTo>
                  <a:lnTo>
                    <a:pt x="412" y="1489"/>
                  </a:lnTo>
                  <a:lnTo>
                    <a:pt x="412" y="1494"/>
                  </a:lnTo>
                  <a:lnTo>
                    <a:pt x="403" y="1494"/>
                  </a:lnTo>
                  <a:lnTo>
                    <a:pt x="403" y="1504"/>
                  </a:lnTo>
                  <a:lnTo>
                    <a:pt x="384" y="1504"/>
                  </a:lnTo>
                  <a:lnTo>
                    <a:pt x="384" y="1508"/>
                  </a:lnTo>
                  <a:lnTo>
                    <a:pt x="375" y="1508"/>
                  </a:lnTo>
                  <a:lnTo>
                    <a:pt x="375" y="1513"/>
                  </a:lnTo>
                  <a:lnTo>
                    <a:pt x="337" y="1513"/>
                  </a:lnTo>
                  <a:lnTo>
                    <a:pt x="328" y="1522"/>
                  </a:lnTo>
                  <a:lnTo>
                    <a:pt x="305" y="1522"/>
                  </a:lnTo>
                  <a:lnTo>
                    <a:pt x="305" y="1536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48" y="1541"/>
                  </a:lnTo>
                  <a:lnTo>
                    <a:pt x="248" y="1551"/>
                  </a:lnTo>
                  <a:lnTo>
                    <a:pt x="234" y="1551"/>
                  </a:lnTo>
                  <a:lnTo>
                    <a:pt x="230" y="1555"/>
                  </a:lnTo>
                  <a:lnTo>
                    <a:pt x="192" y="1555"/>
                  </a:lnTo>
                  <a:lnTo>
                    <a:pt x="192" y="1560"/>
                  </a:lnTo>
                  <a:lnTo>
                    <a:pt x="141" y="1560"/>
                  </a:lnTo>
                  <a:lnTo>
                    <a:pt x="141" y="1574"/>
                  </a:lnTo>
                  <a:lnTo>
                    <a:pt x="131" y="1574"/>
                  </a:lnTo>
                  <a:lnTo>
                    <a:pt x="131" y="1579"/>
                  </a:lnTo>
                  <a:lnTo>
                    <a:pt x="117" y="1579"/>
                  </a:lnTo>
                  <a:lnTo>
                    <a:pt x="75" y="1579"/>
                  </a:lnTo>
                  <a:lnTo>
                    <a:pt x="75" y="1583"/>
                  </a:lnTo>
                  <a:lnTo>
                    <a:pt x="42" y="1583"/>
                  </a:lnTo>
                  <a:lnTo>
                    <a:pt x="42" y="1593"/>
                  </a:lnTo>
                  <a:lnTo>
                    <a:pt x="0" y="1593"/>
                  </a:lnTo>
                </a:path>
              </a:pathLst>
            </a:custGeom>
            <a:noFill/>
            <a:ln w="1905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TextBox 38">
              <a:extLst>
                <a:ext uri="{FF2B5EF4-FFF2-40B4-BE49-F238E27FC236}">
                  <a16:creationId xmlns:a16="http://schemas.microsoft.com/office/drawing/2014/main" id="{265AE19F-268D-48F9-8E13-23AD62A740D6}"/>
                </a:ext>
              </a:extLst>
            </p:cNvPr>
            <p:cNvSpPr txBox="1"/>
            <p:nvPr/>
          </p:nvSpPr>
          <p:spPr>
            <a:xfrm>
              <a:off x="1499686" y="1427077"/>
              <a:ext cx="49470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>
                  <a:cs typeface="Arial" panose="020B0604020202020204" pitchFamily="34" charset="0"/>
                </a:rPr>
                <a:t>0.25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2" name="TextBox 40">
              <a:extLst>
                <a:ext uri="{FF2B5EF4-FFF2-40B4-BE49-F238E27FC236}">
                  <a16:creationId xmlns:a16="http://schemas.microsoft.com/office/drawing/2014/main" id="{1EC78466-9B77-45E0-B32C-29B2FF1FE91F}"/>
                </a:ext>
              </a:extLst>
            </p:cNvPr>
            <p:cNvSpPr txBox="1"/>
            <p:nvPr/>
          </p:nvSpPr>
          <p:spPr>
            <a:xfrm>
              <a:off x="1571914" y="2120017"/>
              <a:ext cx="422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 dirty="0">
                  <a:cs typeface="Arial" panose="020B0604020202020204" pitchFamily="34" charset="0"/>
                </a:rPr>
                <a:t>0.20</a:t>
              </a:r>
              <a:endParaRPr lang="en-GB" sz="1400" dirty="0">
                <a:cs typeface="Arial" panose="020B0604020202020204" pitchFamily="34" charset="0"/>
              </a:endParaRPr>
            </a:p>
          </p:txBody>
        </p:sp>
        <p:sp>
          <p:nvSpPr>
            <p:cNvPr id="33" name="TextBox 42">
              <a:extLst>
                <a:ext uri="{FF2B5EF4-FFF2-40B4-BE49-F238E27FC236}">
                  <a16:creationId xmlns:a16="http://schemas.microsoft.com/office/drawing/2014/main" id="{CCBB3FC7-19F3-4311-A80E-794DDAF1DA52}"/>
                </a:ext>
              </a:extLst>
            </p:cNvPr>
            <p:cNvSpPr txBox="1"/>
            <p:nvPr/>
          </p:nvSpPr>
          <p:spPr>
            <a:xfrm>
              <a:off x="1571914" y="2820426"/>
              <a:ext cx="422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>
                  <a:cs typeface="Arial" panose="020B0604020202020204" pitchFamily="34" charset="0"/>
                </a:rPr>
                <a:t>0.15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4" name="TextBox 44">
              <a:extLst>
                <a:ext uri="{FF2B5EF4-FFF2-40B4-BE49-F238E27FC236}">
                  <a16:creationId xmlns:a16="http://schemas.microsoft.com/office/drawing/2014/main" id="{817A58D1-48F0-42E1-B549-E2D9CC8C2A68}"/>
                </a:ext>
              </a:extLst>
            </p:cNvPr>
            <p:cNvSpPr txBox="1"/>
            <p:nvPr/>
          </p:nvSpPr>
          <p:spPr>
            <a:xfrm>
              <a:off x="1571914" y="3513366"/>
              <a:ext cx="422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>
                  <a:cs typeface="Arial" panose="020B0604020202020204" pitchFamily="34" charset="0"/>
                </a:rPr>
                <a:t>0.10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5" name="TextBox 46">
              <a:extLst>
                <a:ext uri="{FF2B5EF4-FFF2-40B4-BE49-F238E27FC236}">
                  <a16:creationId xmlns:a16="http://schemas.microsoft.com/office/drawing/2014/main" id="{EF87AF00-8343-44D0-9CAA-87545304F0A3}"/>
                </a:ext>
              </a:extLst>
            </p:cNvPr>
            <p:cNvSpPr txBox="1"/>
            <p:nvPr/>
          </p:nvSpPr>
          <p:spPr>
            <a:xfrm>
              <a:off x="1571914" y="4207103"/>
              <a:ext cx="422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>
                  <a:cs typeface="Arial" panose="020B0604020202020204" pitchFamily="34" charset="0"/>
                </a:rPr>
                <a:t>0.05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1479A18E-7D8F-48C0-AF2A-2518DC282EDB}"/>
                </a:ext>
              </a:extLst>
            </p:cNvPr>
            <p:cNvSpPr txBox="1"/>
            <p:nvPr/>
          </p:nvSpPr>
          <p:spPr>
            <a:xfrm>
              <a:off x="1571914" y="4908779"/>
              <a:ext cx="422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>
                  <a:cs typeface="Arial" panose="020B0604020202020204" pitchFamily="34" charset="0"/>
                </a:rPr>
                <a:t>0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7" name="TextBox 49">
              <a:extLst>
                <a:ext uri="{FF2B5EF4-FFF2-40B4-BE49-F238E27FC236}">
                  <a16:creationId xmlns:a16="http://schemas.microsoft.com/office/drawing/2014/main" id="{7F8F1ABA-6764-4125-8412-904D2AC590F7}"/>
                </a:ext>
              </a:extLst>
            </p:cNvPr>
            <p:cNvSpPr txBox="1"/>
            <p:nvPr/>
          </p:nvSpPr>
          <p:spPr>
            <a:xfrm rot="16200000">
              <a:off x="-504202" y="3120331"/>
              <a:ext cx="3693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accent2"/>
                  </a:solidFill>
                </a:rPr>
                <a:t>Mean number of events per patient</a:t>
              </a:r>
              <a:endParaRPr lang="en-GB" sz="1400" b="1">
                <a:solidFill>
                  <a:schemeClr val="accent2"/>
                </a:solidFill>
              </a:endParaRPr>
            </a:p>
          </p:txBody>
        </p:sp>
        <p:sp>
          <p:nvSpPr>
            <p:cNvPr id="38" name="TextBox 50">
              <a:extLst>
                <a:ext uri="{FF2B5EF4-FFF2-40B4-BE49-F238E27FC236}">
                  <a16:creationId xmlns:a16="http://schemas.microsoft.com/office/drawing/2014/main" id="{ACA81BA6-7C83-4C75-A26E-F935E2BA2F13}"/>
                </a:ext>
              </a:extLst>
            </p:cNvPr>
            <p:cNvSpPr txBox="1"/>
            <p:nvPr/>
          </p:nvSpPr>
          <p:spPr>
            <a:xfrm>
              <a:off x="2010209" y="5109572"/>
              <a:ext cx="298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0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39" name="TextBox 51">
              <a:extLst>
                <a:ext uri="{FF2B5EF4-FFF2-40B4-BE49-F238E27FC236}">
                  <a16:creationId xmlns:a16="http://schemas.microsoft.com/office/drawing/2014/main" id="{074B193B-CC5E-4338-9ABA-A4E6C097C45A}"/>
                </a:ext>
              </a:extLst>
            </p:cNvPr>
            <p:cNvSpPr txBox="1"/>
            <p:nvPr/>
          </p:nvSpPr>
          <p:spPr>
            <a:xfrm>
              <a:off x="2679531" y="5109572"/>
              <a:ext cx="298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3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0" name="TextBox 52">
              <a:extLst>
                <a:ext uri="{FF2B5EF4-FFF2-40B4-BE49-F238E27FC236}">
                  <a16:creationId xmlns:a16="http://schemas.microsoft.com/office/drawing/2014/main" id="{20FA6EB7-BB8F-4BF9-8179-0810E3B30F29}"/>
                </a:ext>
              </a:extLst>
            </p:cNvPr>
            <p:cNvSpPr txBox="1"/>
            <p:nvPr/>
          </p:nvSpPr>
          <p:spPr>
            <a:xfrm>
              <a:off x="3347869" y="5109572"/>
              <a:ext cx="298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6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1" name="TextBox 53">
              <a:extLst>
                <a:ext uri="{FF2B5EF4-FFF2-40B4-BE49-F238E27FC236}">
                  <a16:creationId xmlns:a16="http://schemas.microsoft.com/office/drawing/2014/main" id="{55DC9E11-C317-401A-ACE7-37EC27C77770}"/>
                </a:ext>
              </a:extLst>
            </p:cNvPr>
            <p:cNvSpPr txBox="1"/>
            <p:nvPr/>
          </p:nvSpPr>
          <p:spPr>
            <a:xfrm>
              <a:off x="4024144" y="5109572"/>
              <a:ext cx="298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9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2" name="TextBox 54">
              <a:extLst>
                <a:ext uri="{FF2B5EF4-FFF2-40B4-BE49-F238E27FC236}">
                  <a16:creationId xmlns:a16="http://schemas.microsoft.com/office/drawing/2014/main" id="{6BD6E2B5-E600-416D-A0A1-40726920FC70}"/>
                </a:ext>
              </a:extLst>
            </p:cNvPr>
            <p:cNvSpPr txBox="1"/>
            <p:nvPr/>
          </p:nvSpPr>
          <p:spPr>
            <a:xfrm>
              <a:off x="5329129" y="5109572"/>
              <a:ext cx="3812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15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3" name="TextBox 55">
              <a:extLst>
                <a:ext uri="{FF2B5EF4-FFF2-40B4-BE49-F238E27FC236}">
                  <a16:creationId xmlns:a16="http://schemas.microsoft.com/office/drawing/2014/main" id="{89008666-BFDA-4C46-AF98-D02550DA168C}"/>
                </a:ext>
              </a:extLst>
            </p:cNvPr>
            <p:cNvSpPr txBox="1"/>
            <p:nvPr/>
          </p:nvSpPr>
          <p:spPr>
            <a:xfrm>
              <a:off x="5997468" y="5109572"/>
              <a:ext cx="381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18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4" name="TextBox 56">
              <a:extLst>
                <a:ext uri="{FF2B5EF4-FFF2-40B4-BE49-F238E27FC236}">
                  <a16:creationId xmlns:a16="http://schemas.microsoft.com/office/drawing/2014/main" id="{D61EB37C-14F8-40EB-916F-9FA4B92C8F27}"/>
                </a:ext>
              </a:extLst>
            </p:cNvPr>
            <p:cNvSpPr txBox="1"/>
            <p:nvPr/>
          </p:nvSpPr>
          <p:spPr>
            <a:xfrm>
              <a:off x="6673459" y="5109572"/>
              <a:ext cx="381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21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5" name="TextBox 57">
              <a:extLst>
                <a:ext uri="{FF2B5EF4-FFF2-40B4-BE49-F238E27FC236}">
                  <a16:creationId xmlns:a16="http://schemas.microsoft.com/office/drawing/2014/main" id="{9ED4BB50-3FA8-4D72-AA0A-584B7486E4E6}"/>
                </a:ext>
              </a:extLst>
            </p:cNvPr>
            <p:cNvSpPr txBox="1"/>
            <p:nvPr/>
          </p:nvSpPr>
          <p:spPr>
            <a:xfrm>
              <a:off x="7343387" y="5109572"/>
              <a:ext cx="3817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24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6" name="TextBox 58">
              <a:extLst>
                <a:ext uri="{FF2B5EF4-FFF2-40B4-BE49-F238E27FC236}">
                  <a16:creationId xmlns:a16="http://schemas.microsoft.com/office/drawing/2014/main" id="{09CD98E0-AFD4-4C32-A47C-D198DA89705B}"/>
                </a:ext>
              </a:extLst>
            </p:cNvPr>
            <p:cNvSpPr txBox="1"/>
            <p:nvPr/>
          </p:nvSpPr>
          <p:spPr>
            <a:xfrm>
              <a:off x="8019662" y="5109572"/>
              <a:ext cx="3817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27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7" name="TextBox 59">
              <a:extLst>
                <a:ext uri="{FF2B5EF4-FFF2-40B4-BE49-F238E27FC236}">
                  <a16:creationId xmlns:a16="http://schemas.microsoft.com/office/drawing/2014/main" id="{516B5E37-FB06-4ABA-AD6F-03D8E38A04D9}"/>
                </a:ext>
              </a:extLst>
            </p:cNvPr>
            <p:cNvSpPr txBox="1"/>
            <p:nvPr/>
          </p:nvSpPr>
          <p:spPr>
            <a:xfrm>
              <a:off x="8688001" y="5109572"/>
              <a:ext cx="381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30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8" name="TextBox 60">
              <a:extLst>
                <a:ext uri="{FF2B5EF4-FFF2-40B4-BE49-F238E27FC236}">
                  <a16:creationId xmlns:a16="http://schemas.microsoft.com/office/drawing/2014/main" id="{2F8E1997-4742-443E-80C4-7F809570B5BA}"/>
                </a:ext>
              </a:extLst>
            </p:cNvPr>
            <p:cNvSpPr txBox="1"/>
            <p:nvPr/>
          </p:nvSpPr>
          <p:spPr>
            <a:xfrm>
              <a:off x="9357557" y="5109572"/>
              <a:ext cx="395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33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49" name="TextBox 61">
              <a:extLst>
                <a:ext uri="{FF2B5EF4-FFF2-40B4-BE49-F238E27FC236}">
                  <a16:creationId xmlns:a16="http://schemas.microsoft.com/office/drawing/2014/main" id="{D95A31E3-E51E-4D36-89AB-F4A945E8CB12}"/>
                </a:ext>
              </a:extLst>
            </p:cNvPr>
            <p:cNvSpPr txBox="1"/>
            <p:nvPr/>
          </p:nvSpPr>
          <p:spPr>
            <a:xfrm>
              <a:off x="4652853" y="5109572"/>
              <a:ext cx="3812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12</a:t>
              </a:r>
              <a:endParaRPr lang="en-GB" sz="1400">
                <a:cs typeface="Arial" panose="020B0604020202020204" pitchFamily="34" charset="0"/>
              </a:endParaRPr>
            </a:p>
          </p:txBody>
        </p:sp>
        <p:sp>
          <p:nvSpPr>
            <p:cNvPr id="50" name="TextBox 62">
              <a:extLst>
                <a:ext uri="{FF2B5EF4-FFF2-40B4-BE49-F238E27FC236}">
                  <a16:creationId xmlns:a16="http://schemas.microsoft.com/office/drawing/2014/main" id="{03D921FA-F094-4B2E-933E-7E7BD66B4506}"/>
                </a:ext>
              </a:extLst>
            </p:cNvPr>
            <p:cNvSpPr txBox="1"/>
            <p:nvPr/>
          </p:nvSpPr>
          <p:spPr>
            <a:xfrm>
              <a:off x="10032136" y="5109572"/>
              <a:ext cx="3986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cs typeface="Arial" panose="020B0604020202020204" pitchFamily="34" charset="0"/>
                </a:rPr>
                <a:t>36</a:t>
              </a:r>
              <a:endParaRPr lang="en-GB" sz="1400">
                <a:cs typeface="Arial" panose="020B0604020202020204" pitchFamily="34" charset="0"/>
              </a:endParaRPr>
            </a:p>
          </p:txBody>
        </p:sp>
        <p:grpSp>
          <p:nvGrpSpPr>
            <p:cNvPr id="51" name="Group 3">
              <a:extLst>
                <a:ext uri="{FF2B5EF4-FFF2-40B4-BE49-F238E27FC236}">
                  <a16:creationId xmlns:a16="http://schemas.microsoft.com/office/drawing/2014/main" id="{E5DD54D2-89A8-4809-B751-3E295726A3FE}"/>
                </a:ext>
              </a:extLst>
            </p:cNvPr>
            <p:cNvGrpSpPr/>
            <p:nvPr/>
          </p:nvGrpSpPr>
          <p:grpSpPr>
            <a:xfrm>
              <a:off x="767761" y="5382306"/>
              <a:ext cx="9683090" cy="777662"/>
              <a:chOff x="767761" y="5382306"/>
              <a:chExt cx="9683090" cy="777662"/>
            </a:xfrm>
          </p:grpSpPr>
          <p:sp>
            <p:nvSpPr>
              <p:cNvPr id="54" name="TextBox 63">
                <a:extLst>
                  <a:ext uri="{FF2B5EF4-FFF2-40B4-BE49-F238E27FC236}">
                    <a16:creationId xmlns:a16="http://schemas.microsoft.com/office/drawing/2014/main" id="{EF9AF3C9-0AFD-49FF-8ED5-20611672333D}"/>
                  </a:ext>
                </a:extLst>
              </p:cNvPr>
              <p:cNvSpPr txBox="1"/>
              <p:nvPr/>
            </p:nvSpPr>
            <p:spPr>
              <a:xfrm>
                <a:off x="4038123" y="5382306"/>
                <a:ext cx="43078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chemeClr val="accent2"/>
                    </a:solidFill>
                  </a:rPr>
                  <a:t>Months since randomization</a:t>
                </a:r>
                <a:endParaRPr lang="en-GB" sz="12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3E3C23F4-0A05-4905-93D9-20F3050A2279}"/>
                  </a:ext>
                </a:extLst>
              </p:cNvPr>
              <p:cNvSpPr txBox="1"/>
              <p:nvPr/>
            </p:nvSpPr>
            <p:spPr>
              <a:xfrm>
                <a:off x="767761" y="5574438"/>
                <a:ext cx="146108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b="1">
                    <a:cs typeface="Arial" panose="020B0604020202020204" pitchFamily="34" charset="0"/>
                  </a:rPr>
                  <a:t>Patients at risk</a:t>
                </a:r>
              </a:p>
              <a:p>
                <a:r>
                  <a:rPr lang="en-US" sz="1200">
                    <a:cs typeface="Arial" panose="020B0604020202020204" pitchFamily="34" charset="0"/>
                  </a:rPr>
                  <a:t>Placebo</a:t>
                </a:r>
              </a:p>
              <a:p>
                <a:r>
                  <a:rPr lang="en-GB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Empagliflozin</a:t>
                </a:r>
              </a:p>
            </p:txBody>
          </p:sp>
          <p:sp>
            <p:nvSpPr>
              <p:cNvPr id="56" name="TextBox 66">
                <a:extLst>
                  <a:ext uri="{FF2B5EF4-FFF2-40B4-BE49-F238E27FC236}">
                    <a16:creationId xmlns:a16="http://schemas.microsoft.com/office/drawing/2014/main" id="{35B180E3-39F5-49A0-8237-833673C60802}"/>
                  </a:ext>
                </a:extLst>
              </p:cNvPr>
              <p:cNvSpPr txBox="1"/>
              <p:nvPr/>
            </p:nvSpPr>
            <p:spPr>
              <a:xfrm>
                <a:off x="1940190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2991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2997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67">
                <a:extLst>
                  <a:ext uri="{FF2B5EF4-FFF2-40B4-BE49-F238E27FC236}">
                    <a16:creationId xmlns:a16="http://schemas.microsoft.com/office/drawing/2014/main" id="{B84C865F-009E-4A3D-A024-DC59AB259855}"/>
                  </a:ext>
                </a:extLst>
              </p:cNvPr>
              <p:cNvSpPr txBox="1"/>
              <p:nvPr/>
            </p:nvSpPr>
            <p:spPr>
              <a:xfrm>
                <a:off x="2609512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2945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2962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68">
                <a:extLst>
                  <a:ext uri="{FF2B5EF4-FFF2-40B4-BE49-F238E27FC236}">
                    <a16:creationId xmlns:a16="http://schemas.microsoft.com/office/drawing/2014/main" id="{EA3F7090-EF76-47E6-AB44-2097EC2E029A}"/>
                  </a:ext>
                </a:extLst>
              </p:cNvPr>
              <p:cNvSpPr txBox="1"/>
              <p:nvPr/>
            </p:nvSpPr>
            <p:spPr>
              <a:xfrm>
                <a:off x="3277850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2901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2913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69">
                <a:extLst>
                  <a:ext uri="{FF2B5EF4-FFF2-40B4-BE49-F238E27FC236}">
                    <a16:creationId xmlns:a16="http://schemas.microsoft.com/office/drawing/2014/main" id="{AEF349FF-C18A-4467-A5F3-EEEE2BEEC568}"/>
                  </a:ext>
                </a:extLst>
              </p:cNvPr>
              <p:cNvSpPr txBox="1"/>
              <p:nvPr/>
            </p:nvSpPr>
            <p:spPr>
              <a:xfrm>
                <a:off x="3954125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2855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2869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70">
                <a:extLst>
                  <a:ext uri="{FF2B5EF4-FFF2-40B4-BE49-F238E27FC236}">
                    <a16:creationId xmlns:a16="http://schemas.microsoft.com/office/drawing/2014/main" id="{03A4B8CA-C468-41F9-9105-821E0B3AF12A}"/>
                  </a:ext>
                </a:extLst>
              </p:cNvPr>
              <p:cNvSpPr txBox="1"/>
              <p:nvPr/>
            </p:nvSpPr>
            <p:spPr>
              <a:xfrm>
                <a:off x="4624050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2816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2817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1" name="TextBox 71">
                <a:extLst>
                  <a:ext uri="{FF2B5EF4-FFF2-40B4-BE49-F238E27FC236}">
                    <a16:creationId xmlns:a16="http://schemas.microsoft.com/office/drawing/2014/main" id="{A3012991-4AAB-4316-8370-5019C6ADC90F}"/>
                  </a:ext>
                </a:extLst>
              </p:cNvPr>
              <p:cNvSpPr txBox="1"/>
              <p:nvPr/>
            </p:nvSpPr>
            <p:spPr>
              <a:xfrm>
                <a:off x="5300325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2618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2604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72">
                <a:extLst>
                  <a:ext uri="{FF2B5EF4-FFF2-40B4-BE49-F238E27FC236}">
                    <a16:creationId xmlns:a16="http://schemas.microsoft.com/office/drawing/2014/main" id="{A7786BA2-BC62-411D-A37A-27314834B1BE}"/>
                  </a:ext>
                </a:extLst>
              </p:cNvPr>
              <p:cNvSpPr txBox="1"/>
              <p:nvPr/>
            </p:nvSpPr>
            <p:spPr>
              <a:xfrm>
                <a:off x="5968662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2258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2247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3" name="TextBox 73">
                <a:extLst>
                  <a:ext uri="{FF2B5EF4-FFF2-40B4-BE49-F238E27FC236}">
                    <a16:creationId xmlns:a16="http://schemas.microsoft.com/office/drawing/2014/main" id="{7532F9C3-93C0-4D0F-9A7A-0AF1145C5396}"/>
                  </a:ext>
                </a:extLst>
              </p:cNvPr>
              <p:cNvSpPr txBox="1"/>
              <p:nvPr/>
            </p:nvSpPr>
            <p:spPr>
              <a:xfrm>
                <a:off x="6644937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1998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1977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4" name="TextBox 74">
                <a:extLst>
                  <a:ext uri="{FF2B5EF4-FFF2-40B4-BE49-F238E27FC236}">
                    <a16:creationId xmlns:a16="http://schemas.microsoft.com/office/drawing/2014/main" id="{050587CA-6AF4-4C28-8DA6-6569C3FC9360}"/>
                  </a:ext>
                </a:extLst>
              </p:cNvPr>
              <p:cNvSpPr txBox="1"/>
              <p:nvPr/>
            </p:nvSpPr>
            <p:spPr>
              <a:xfrm>
                <a:off x="7314862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1695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1684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75">
                <a:extLst>
                  <a:ext uri="{FF2B5EF4-FFF2-40B4-BE49-F238E27FC236}">
                    <a16:creationId xmlns:a16="http://schemas.microsoft.com/office/drawing/2014/main" id="{ABE04684-3840-4E91-8F81-C518C8A394E0}"/>
                  </a:ext>
                </a:extLst>
              </p:cNvPr>
              <p:cNvSpPr txBox="1"/>
              <p:nvPr/>
            </p:nvSpPr>
            <p:spPr>
              <a:xfrm>
                <a:off x="7991136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1414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1429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Box 76">
                <a:extLst>
                  <a:ext uri="{FF2B5EF4-FFF2-40B4-BE49-F238E27FC236}">
                    <a16:creationId xmlns:a16="http://schemas.microsoft.com/office/drawing/2014/main" id="{6600B6A8-574C-4CA6-A442-34C921531BE6}"/>
                  </a:ext>
                </a:extLst>
              </p:cNvPr>
              <p:cNvSpPr txBox="1"/>
              <p:nvPr/>
            </p:nvSpPr>
            <p:spPr>
              <a:xfrm>
                <a:off x="8659475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1061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1081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Box 77">
                <a:extLst>
                  <a:ext uri="{FF2B5EF4-FFF2-40B4-BE49-F238E27FC236}">
                    <a16:creationId xmlns:a16="http://schemas.microsoft.com/office/drawing/2014/main" id="{9C748C8B-5756-45D8-A8BA-8F5F26D465AF}"/>
                  </a:ext>
                </a:extLst>
              </p:cNvPr>
              <p:cNvSpPr txBox="1"/>
              <p:nvPr/>
            </p:nvSpPr>
            <p:spPr>
              <a:xfrm>
                <a:off x="9335750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747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765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78">
                <a:extLst>
                  <a:ext uri="{FF2B5EF4-FFF2-40B4-BE49-F238E27FC236}">
                    <a16:creationId xmlns:a16="http://schemas.microsoft.com/office/drawing/2014/main" id="{C173AE7E-CED3-4C1E-87DA-524E5DF81FBF}"/>
                  </a:ext>
                </a:extLst>
              </p:cNvPr>
              <p:cNvSpPr txBox="1"/>
              <p:nvPr/>
            </p:nvSpPr>
            <p:spPr>
              <a:xfrm>
                <a:off x="10012025" y="5790636"/>
                <a:ext cx="4388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>
                    <a:cs typeface="Arial" panose="020B0604020202020204" pitchFamily="34" charset="0"/>
                  </a:rPr>
                  <a:t>448</a:t>
                </a:r>
              </a:p>
              <a:p>
                <a:pPr algn="ctr"/>
                <a:r>
                  <a:rPr lang="en-US" sz="1200">
                    <a:solidFill>
                      <a:schemeClr val="accent2"/>
                    </a:solidFill>
                    <a:cs typeface="Arial" panose="020B0604020202020204" pitchFamily="34" charset="0"/>
                  </a:rPr>
                  <a:t>446</a:t>
                </a:r>
                <a:endParaRPr lang="en-GB" sz="1200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" name="TextBox 11">
              <a:extLst>
                <a:ext uri="{FF2B5EF4-FFF2-40B4-BE49-F238E27FC236}">
                  <a16:creationId xmlns:a16="http://schemas.microsoft.com/office/drawing/2014/main" id="{3DCEF7D6-55B8-4D37-ABD8-9A82609E58FD}"/>
                </a:ext>
              </a:extLst>
            </p:cNvPr>
            <p:cNvSpPr txBox="1"/>
            <p:nvPr/>
          </p:nvSpPr>
          <p:spPr>
            <a:xfrm>
              <a:off x="4262651" y="2867001"/>
              <a:ext cx="19754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>
                  <a:ln>
                    <a:noFill/>
                  </a:ln>
                  <a:solidFill>
                    <a:srgbClr val="515151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Arial" panose="020B0604020202020204" pitchFamily="34" charset="0"/>
                </a:rPr>
                <a:t>Placebo</a:t>
              </a:r>
            </a:p>
          </p:txBody>
        </p:sp>
        <p:sp>
          <p:nvSpPr>
            <p:cNvPr id="53" name="TextBox 80">
              <a:extLst>
                <a:ext uri="{FF2B5EF4-FFF2-40B4-BE49-F238E27FC236}">
                  <a16:creationId xmlns:a16="http://schemas.microsoft.com/office/drawing/2014/main" id="{332723DC-3E16-45A3-A38C-478A1CA50223}"/>
                </a:ext>
              </a:extLst>
            </p:cNvPr>
            <p:cNvSpPr txBox="1"/>
            <p:nvPr/>
          </p:nvSpPr>
          <p:spPr>
            <a:xfrm>
              <a:off x="5595898" y="3763333"/>
              <a:ext cx="19754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i="0" u="none" strike="noStrike" kern="1200" cap="none" spc="0" normalizeH="0" baseline="0" noProof="0" dirty="0">
                  <a:ln>
                    <a:noFill/>
                  </a:ln>
                  <a:solidFill>
                    <a:srgbClr val="8F3089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Arial" panose="020B0604020202020204" pitchFamily="34" charset="0"/>
                </a:rPr>
                <a:t>Empagliflozin</a:t>
              </a:r>
            </a:p>
          </p:txBody>
        </p:sp>
      </p:grpSp>
      <p:sp>
        <p:nvSpPr>
          <p:cNvPr id="69" name="TextBox 1">
            <a:extLst>
              <a:ext uri="{FF2B5EF4-FFF2-40B4-BE49-F238E27FC236}">
                <a16:creationId xmlns:a16="http://schemas.microsoft.com/office/drawing/2014/main" id="{E60D1402-FD21-4BFD-B66E-02C6A6755E77}"/>
              </a:ext>
            </a:extLst>
          </p:cNvPr>
          <p:cNvSpPr txBox="1"/>
          <p:nvPr/>
        </p:nvSpPr>
        <p:spPr>
          <a:xfrm>
            <a:off x="10068791" y="3737889"/>
            <a:ext cx="1951759" cy="9653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HR: 0.73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(95% CI: 0.61-0.88)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&lt;0.001</a:t>
            </a:r>
          </a:p>
        </p:txBody>
      </p:sp>
      <p:sp>
        <p:nvSpPr>
          <p:cNvPr id="70" name="Freeform: Shape 83">
            <a:extLst>
              <a:ext uri="{FF2B5EF4-FFF2-40B4-BE49-F238E27FC236}">
                <a16:creationId xmlns:a16="http://schemas.microsoft.com/office/drawing/2014/main" id="{BBD13904-FFFD-4B23-BDC5-C3BA2A1D3E03}"/>
              </a:ext>
            </a:extLst>
          </p:cNvPr>
          <p:cNvSpPr/>
          <p:nvPr/>
        </p:nvSpPr>
        <p:spPr>
          <a:xfrm>
            <a:off x="10478146" y="2451495"/>
            <a:ext cx="1133049" cy="830528"/>
          </a:xfrm>
          <a:custGeom>
            <a:avLst/>
            <a:gdLst>
              <a:gd name="connsiteX0" fmla="*/ 268725 w 1133049"/>
              <a:gd name="connsiteY0" fmla="*/ 0 h 830528"/>
              <a:gd name="connsiteX1" fmla="*/ 864325 w 1133049"/>
              <a:gd name="connsiteY1" fmla="*/ 0 h 830528"/>
              <a:gd name="connsiteX2" fmla="*/ 945708 w 1133049"/>
              <a:gd name="connsiteY2" fmla="*/ 81383 h 830528"/>
              <a:gd name="connsiteX3" fmla="*/ 945708 w 1133049"/>
              <a:gd name="connsiteY3" fmla="*/ 406906 h 830528"/>
              <a:gd name="connsiteX4" fmla="*/ 945378 w 1133049"/>
              <a:gd name="connsiteY4" fmla="*/ 408541 h 830528"/>
              <a:gd name="connsiteX5" fmla="*/ 1133049 w 1133049"/>
              <a:gd name="connsiteY5" fmla="*/ 408541 h 830528"/>
              <a:gd name="connsiteX6" fmla="*/ 566524 w 1133049"/>
              <a:gd name="connsiteY6" fmla="*/ 830528 h 830528"/>
              <a:gd name="connsiteX7" fmla="*/ 0 w 1133049"/>
              <a:gd name="connsiteY7" fmla="*/ 408541 h 830528"/>
              <a:gd name="connsiteX8" fmla="*/ 187672 w 1133049"/>
              <a:gd name="connsiteY8" fmla="*/ 408541 h 830528"/>
              <a:gd name="connsiteX9" fmla="*/ 187342 w 1133049"/>
              <a:gd name="connsiteY9" fmla="*/ 406906 h 830528"/>
              <a:gd name="connsiteX10" fmla="*/ 187342 w 1133049"/>
              <a:gd name="connsiteY10" fmla="*/ 81383 h 830528"/>
              <a:gd name="connsiteX11" fmla="*/ 268725 w 1133049"/>
              <a:gd name="connsiteY11" fmla="*/ 0 h 8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3049" h="830528">
                <a:moveTo>
                  <a:pt x="268725" y="0"/>
                </a:moveTo>
                <a:lnTo>
                  <a:pt x="864325" y="0"/>
                </a:lnTo>
                <a:cubicBezTo>
                  <a:pt x="909272" y="0"/>
                  <a:pt x="945708" y="36436"/>
                  <a:pt x="945708" y="81383"/>
                </a:cubicBezTo>
                <a:lnTo>
                  <a:pt x="945708" y="406906"/>
                </a:lnTo>
                <a:lnTo>
                  <a:pt x="945378" y="408541"/>
                </a:lnTo>
                <a:lnTo>
                  <a:pt x="1133049" y="408541"/>
                </a:lnTo>
                <a:lnTo>
                  <a:pt x="566524" y="830528"/>
                </a:lnTo>
                <a:lnTo>
                  <a:pt x="0" y="408541"/>
                </a:lnTo>
                <a:lnTo>
                  <a:pt x="187672" y="408541"/>
                </a:lnTo>
                <a:lnTo>
                  <a:pt x="187342" y="406906"/>
                </a:lnTo>
                <a:lnTo>
                  <a:pt x="187342" y="81383"/>
                </a:lnTo>
                <a:cubicBezTo>
                  <a:pt x="187342" y="36436"/>
                  <a:pt x="223778" y="0"/>
                  <a:pt x="26872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FFFF"/>
                </a:solidFill>
                <a:latin typeface="Century Gothic" panose="020F0302020204030204"/>
              </a:rPr>
              <a:t>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27%</a:t>
            </a:r>
          </a:p>
        </p:txBody>
      </p:sp>
    </p:spTree>
    <p:extLst>
      <p:ext uri="{BB962C8B-B14F-4D97-AF65-F5344CB8AC3E}">
        <p14:creationId xmlns:p14="http://schemas.microsoft.com/office/powerpoint/2010/main" val="600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83861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Depression bei Herzinsuffizienz 40%, davon Antidepressiva ~50%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43236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/>
              <a:t>Angermann et al JAMA 2016</a:t>
            </a:r>
            <a:endParaRPr lang="da-DK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Steuerung der Leistungsmenge:</a:t>
            </a:r>
            <a:br>
              <a:rPr lang="de-DE" sz="2400" dirty="0"/>
            </a:br>
            <a:r>
              <a:rPr lang="de-DE" sz="2400" dirty="0" smtClean="0"/>
              <a:t>Klinische Studien: Zwei Beispiele </a:t>
            </a:r>
            <a:endParaRPr lang="de-DE" sz="24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6" y="1246915"/>
            <a:ext cx="10498222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8739" y="1265388"/>
            <a:ext cx="10464199" cy="47616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180000" bIns="18000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08739" y="6143022"/>
            <a:ext cx="55835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Piepenburg</a:t>
            </a:r>
            <a:r>
              <a:rPr lang="de-DE" dirty="0" smtClean="0"/>
              <a:t> SM, Ertl G, Angermann C:</a:t>
            </a:r>
            <a:endParaRPr lang="de-DE" dirty="0"/>
          </a:p>
          <a:p>
            <a:r>
              <a:rPr lang="de-DE" dirty="0" err="1" smtClean="0"/>
              <a:t>Dtsch</a:t>
            </a:r>
            <a:r>
              <a:rPr lang="de-DE" dirty="0" smtClean="0"/>
              <a:t> </a:t>
            </a:r>
            <a:r>
              <a:rPr lang="de-DE" dirty="0"/>
              <a:t>Med </a:t>
            </a:r>
            <a:r>
              <a:rPr lang="de-DE" dirty="0" err="1"/>
              <a:t>Wochenschr</a:t>
            </a:r>
            <a:r>
              <a:rPr lang="de-DE" dirty="0"/>
              <a:t> 2016; 141(17): 1222-1227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908739" y="318377"/>
            <a:ext cx="70822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Klinische </a:t>
            </a:r>
            <a:r>
              <a:rPr lang="de-DE" sz="2400" dirty="0"/>
              <a:t>Studie </a:t>
            </a:r>
            <a:r>
              <a:rPr lang="de-DE" sz="2400" dirty="0" smtClean="0"/>
              <a:t>(N=852): </a:t>
            </a:r>
          </a:p>
          <a:p>
            <a:r>
              <a:rPr lang="de-DE" sz="2400" dirty="0" smtClean="0"/>
              <a:t>Depression und Prognose bei Herzinsuffizienz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b="8433"/>
          <a:stretch/>
        </p:blipFill>
        <p:spPr>
          <a:xfrm>
            <a:off x="1928370" y="957240"/>
            <a:ext cx="842493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IM2019">
  <a:themeElements>
    <a:clrScheme name="DGIM 20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CA0"/>
      </a:accent1>
      <a:accent2>
        <a:srgbClr val="3C3C3C"/>
      </a:accent2>
      <a:accent3>
        <a:srgbClr val="ED154E"/>
      </a:accent3>
      <a:accent4>
        <a:srgbClr val="31A780"/>
      </a:accent4>
      <a:accent5>
        <a:srgbClr val="7030A0"/>
      </a:accent5>
      <a:accent6>
        <a:srgbClr val="FFC0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IM2019" id="{42CE31A2-64F9-4595-8E55-758F4402F922}" vid="{A50D8F7B-93E9-4B53-83E5-F2915B159E7C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DGIM2019_PowerPoint_Präsentationsvorlage</Template>
  <TotalTime>0</TotalTime>
  <Words>918</Words>
  <Application>Microsoft Office PowerPoint</Application>
  <PresentationFormat>Breitbild</PresentationFormat>
  <Paragraphs>211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DGIM2019</vt:lpstr>
      <vt:lpstr>Steuerung der Leistungsmenge – Überlebensfrage für das Gesundheitswesen: Perspektive der Wissenschaft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Kempf</dc:creator>
  <cp:lastModifiedBy>Ertl, Georg</cp:lastModifiedBy>
  <cp:revision>98</cp:revision>
  <dcterms:created xsi:type="dcterms:W3CDTF">2020-01-28T10:12:57Z</dcterms:created>
  <dcterms:modified xsi:type="dcterms:W3CDTF">2021-09-04T07:51:52Z</dcterms:modified>
</cp:coreProperties>
</file>