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342" r:id="rId3"/>
    <p:sldId id="416" r:id="rId4"/>
    <p:sldId id="417" r:id="rId5"/>
    <p:sldId id="419" r:id="rId6"/>
    <p:sldId id="423" r:id="rId7"/>
    <p:sldId id="418" r:id="rId8"/>
    <p:sldId id="415" r:id="rId9"/>
    <p:sldId id="420" r:id="rId10"/>
    <p:sldId id="422" r:id="rId11"/>
    <p:sldId id="421" r:id="rId12"/>
    <p:sldId id="258" r:id="rId13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1D3"/>
    <a:srgbClr val="FF6442"/>
    <a:srgbClr val="03B9E7"/>
    <a:srgbClr val="FDEF5D"/>
    <a:srgbClr val="16C7D2"/>
    <a:srgbClr val="08CFB5"/>
    <a:srgbClr val="70E4D2"/>
    <a:srgbClr val="7FCEEE"/>
    <a:srgbClr val="7BDDE2"/>
    <a:srgbClr val="B1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0949C-CC12-9242-8D80-EAB5975B1728}" v="9" dt="2021-08-30T12:04:45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561" autoAdjust="0"/>
  </p:normalViewPr>
  <p:slideViewPr>
    <p:cSldViewPr snapToGrid="0" snapToObjects="1">
      <p:cViewPr varScale="1">
        <p:scale>
          <a:sx n="87" d="100"/>
          <a:sy n="87" d="100"/>
        </p:scale>
        <p:origin x="16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 snapToGrid="0" snapToObjects="1">
      <p:cViewPr varScale="1">
        <p:scale>
          <a:sx n="67" d="100"/>
          <a:sy n="67" d="100"/>
        </p:scale>
        <p:origin x="-243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0402-8E07-BB4F-A189-6AD7200B2129}" type="datetime1">
              <a:rPr lang="en-US" smtClean="0"/>
              <a:pPr/>
              <a:t>8/30/21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1D49-AD30-AD49-8FCC-B045B8D02F0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93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E3D5-343E-3741-80FE-788E6CEB802F}" type="datetime1">
              <a:rPr lang="en-US" smtClean="0"/>
              <a:pPr/>
              <a:t>8/30/21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25B8-6A37-0E42-AD12-4E95E5CB52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15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4137025" y="1844506"/>
            <a:ext cx="4286250" cy="3945398"/>
          </a:xfrm>
          <a:prstGeom prst="rect">
            <a:avLst/>
          </a:prstGeom>
        </p:spPr>
        <p:txBody>
          <a:bodyPr vert="horz"/>
          <a:lstStyle/>
          <a:p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F8705B9F-191B-498F-BCDF-B7A66E21797D}" type="datetime3">
              <a:rPr lang="en-US" smtClean="0"/>
              <a:t>30 August 2021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76" y="1830357"/>
            <a:ext cx="3316211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273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29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quarter" idx="13"/>
          </p:nvPr>
        </p:nvSpPr>
        <p:spPr>
          <a:xfrm>
            <a:off x="685800" y="1905000"/>
            <a:ext cx="7737475" cy="3922713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F0D8BF9B-BA55-4DD6-B82C-999FDC3727FA}" type="datetime3">
              <a:rPr lang="en-US" smtClean="0"/>
              <a:t>30 August 2021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34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</p:spTree>
    <p:extLst>
      <p:ext uri="{BB962C8B-B14F-4D97-AF65-F5344CB8AC3E}">
        <p14:creationId xmlns:p14="http://schemas.microsoft.com/office/powerpoint/2010/main" val="189849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650" y="488950"/>
            <a:ext cx="7704138" cy="113982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60700" y="6392863"/>
            <a:ext cx="3024188" cy="204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Baspresentation LiU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2271713" y="6381750"/>
            <a:ext cx="71913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2007-05-25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29675" y="6381750"/>
            <a:ext cx="314325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ADC4-AD7F-42DD-95DF-D6D1680656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2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</p:spTree>
    <p:extLst>
      <p:ext uri="{BB962C8B-B14F-4D97-AF65-F5344CB8AC3E}">
        <p14:creationId xmlns:p14="http://schemas.microsoft.com/office/powerpoint/2010/main" val="391244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</p:spTree>
    <p:extLst>
      <p:ext uri="{BB962C8B-B14F-4D97-AF65-F5344CB8AC3E}">
        <p14:creationId xmlns:p14="http://schemas.microsoft.com/office/powerpoint/2010/main" val="2816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4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8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1942865F-C774-4E20-9CD0-BABEA28D6B1C}" type="datetime3">
              <a:rPr lang="en-US" smtClean="0"/>
              <a:t>30 August 2021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850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7603FDD9-CEAA-479C-8583-CFB81119DFDD}" type="datetime3">
              <a:rPr lang="en-US" smtClean="0"/>
              <a:t>30 August 2021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76" y="1830357"/>
            <a:ext cx="7737587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67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60" r:id="rId9"/>
    <p:sldLayoutId id="2147483661" r:id="rId10"/>
    <p:sldLayoutId id="2147483663" r:id="rId11"/>
    <p:sldLayoutId id="2147483662" r:id="rId12"/>
    <p:sldLayoutId id="2147483666" r:id="rId13"/>
    <p:sldLayoutId id="2147483667" r:id="rId14"/>
    <p:sldLayoutId id="2147483674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371600" y="1958975"/>
            <a:ext cx="64008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sz="4000" dirty="0" err="1"/>
              <a:t>Steering</a:t>
            </a:r>
            <a:r>
              <a:rPr lang="sv-SE" sz="4000" dirty="0"/>
              <a:t> the </a:t>
            </a:r>
            <a:r>
              <a:rPr lang="sv-SE" sz="4000" dirty="0" err="1"/>
              <a:t>volume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services – the</a:t>
            </a:r>
            <a:br>
              <a:rPr lang="sv-SE" sz="4000" dirty="0"/>
            </a:br>
            <a:r>
              <a:rPr lang="sv-SE" sz="4000" dirty="0"/>
              <a:t>Swedish </a:t>
            </a:r>
            <a:r>
              <a:rPr lang="sv-SE" sz="4000" dirty="0" err="1"/>
              <a:t>perspective</a:t>
            </a:r>
            <a:endParaRPr lang="sv-SE" sz="40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71600" y="3628071"/>
            <a:ext cx="6400800" cy="1175296"/>
          </a:xfrm>
          <a:prstGeom prst="rect">
            <a:avLst/>
          </a:prstGeom>
        </p:spPr>
        <p:txBody>
          <a:bodyPr numCol="1">
            <a:noAutofit/>
          </a:bodyPr>
          <a:lstStyle/>
          <a:p>
            <a:r>
              <a:rPr lang="sv-SE" sz="2400" dirty="0"/>
              <a:t>Lars Sandman, Professor and Director</a:t>
            </a:r>
          </a:p>
          <a:p>
            <a:r>
              <a:rPr lang="sv-SE" sz="1400" dirty="0"/>
              <a:t>National Centre for </a:t>
            </a:r>
            <a:r>
              <a:rPr lang="sv-SE" sz="1400" dirty="0" err="1"/>
              <a:t>Priorities</a:t>
            </a:r>
            <a:r>
              <a:rPr lang="sv-SE" sz="1400" dirty="0"/>
              <a:t> in Health, Linköping </a:t>
            </a:r>
            <a:r>
              <a:rPr lang="sv-SE" sz="1400" dirty="0" err="1"/>
              <a:t>university</a:t>
            </a:r>
            <a:endParaRPr lang="sv-SE" sz="1400" dirty="0"/>
          </a:p>
          <a:p>
            <a:r>
              <a:rPr lang="sv-SE" sz="1400" dirty="0"/>
              <a:t>Västra Götaland region </a:t>
            </a:r>
          </a:p>
          <a:p>
            <a:r>
              <a:rPr lang="sv-SE" sz="1400" dirty="0"/>
              <a:t>Socialstyrelsens </a:t>
            </a:r>
            <a:r>
              <a:rPr lang="sv-SE" sz="1400" dirty="0" err="1"/>
              <a:t>ethics</a:t>
            </a:r>
            <a:r>
              <a:rPr lang="sv-SE" sz="1400" dirty="0"/>
              <a:t> council</a:t>
            </a:r>
          </a:p>
          <a:p>
            <a:r>
              <a:rPr lang="sv-SE" sz="1400" dirty="0"/>
              <a:t>SBUs </a:t>
            </a:r>
            <a:r>
              <a:rPr lang="sv-SE" sz="1400" dirty="0" err="1"/>
              <a:t>scientific</a:t>
            </a:r>
            <a:r>
              <a:rPr lang="sv-SE" sz="1400" dirty="0"/>
              <a:t> council</a:t>
            </a:r>
          </a:p>
          <a:p>
            <a:r>
              <a:rPr lang="sv-SE" sz="1400" dirty="0"/>
              <a:t>New </a:t>
            </a:r>
            <a:r>
              <a:rPr lang="sv-SE" sz="1400" dirty="0" err="1"/>
              <a:t>Therapies</a:t>
            </a:r>
            <a:r>
              <a:rPr lang="sv-SE" sz="1400" dirty="0"/>
              <a:t> council</a:t>
            </a:r>
          </a:p>
          <a:p>
            <a:r>
              <a:rPr lang="sv-SE" sz="1400" dirty="0"/>
              <a:t>Sahlgrenska </a:t>
            </a:r>
            <a:r>
              <a:rPr lang="sv-SE" sz="1400" dirty="0" err="1"/>
              <a:t>university</a:t>
            </a:r>
            <a:r>
              <a:rPr lang="sv-SE" sz="1400" dirty="0"/>
              <a:t> hospital </a:t>
            </a:r>
            <a:r>
              <a:rPr lang="sv-SE" sz="1400" dirty="0" err="1"/>
              <a:t>ethics</a:t>
            </a:r>
            <a:r>
              <a:rPr lang="sv-SE" sz="1400" dirty="0"/>
              <a:t> council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1411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Coping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corona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392967"/>
            <a:ext cx="7704138" cy="4321175"/>
          </a:xfrm>
        </p:spPr>
        <p:txBody>
          <a:bodyPr/>
          <a:lstStyle/>
          <a:p>
            <a:r>
              <a:rPr lang="sv-SE" sz="3200" dirty="0" err="1"/>
              <a:t>Redistribution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resources</a:t>
            </a:r>
            <a:r>
              <a:rPr lang="sv-SE" sz="3200" dirty="0"/>
              <a:t> to </a:t>
            </a:r>
            <a:r>
              <a:rPr lang="sv-SE" sz="3200" dirty="0" err="1"/>
              <a:t>covid-care</a:t>
            </a:r>
            <a:r>
              <a:rPr lang="sv-SE" sz="3200" dirty="0"/>
              <a:t> + </a:t>
            </a:r>
            <a:r>
              <a:rPr lang="sv-SE" sz="3200" dirty="0" err="1"/>
              <a:t>disease</a:t>
            </a:r>
            <a:r>
              <a:rPr lang="sv-SE" sz="3200" dirty="0"/>
              <a:t> </a:t>
            </a:r>
            <a:r>
              <a:rPr lang="sv-SE" sz="3200" dirty="0" err="1"/>
              <a:t>containment</a:t>
            </a:r>
            <a:r>
              <a:rPr lang="sv-SE" sz="3200" dirty="0"/>
              <a:t> – led to </a:t>
            </a:r>
            <a:r>
              <a:rPr lang="sv-SE" sz="3200" dirty="0" err="1"/>
              <a:t>postponed</a:t>
            </a:r>
            <a:r>
              <a:rPr lang="sv-SE" sz="3200" dirty="0"/>
              <a:t> </a:t>
            </a:r>
            <a:r>
              <a:rPr lang="sv-SE" sz="3200" dirty="0" err="1"/>
              <a:t>healthcare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Surgery</a:t>
            </a:r>
            <a:r>
              <a:rPr lang="sv-SE" dirty="0"/>
              <a:t> – </a:t>
            </a:r>
            <a:r>
              <a:rPr lang="sv-SE" dirty="0" err="1"/>
              <a:t>orthopedics</a:t>
            </a:r>
            <a:r>
              <a:rPr lang="sv-SE" dirty="0"/>
              <a:t>, ”</a:t>
            </a:r>
            <a:r>
              <a:rPr lang="sv-SE" dirty="0" err="1"/>
              <a:t>QoL-surgery</a:t>
            </a:r>
            <a:r>
              <a:rPr lang="sv-SE" dirty="0"/>
              <a:t>”</a:t>
            </a:r>
          </a:p>
          <a:p>
            <a:pPr lvl="1"/>
            <a:r>
              <a:rPr lang="sv-SE" dirty="0" err="1"/>
              <a:t>Cardiology</a:t>
            </a:r>
            <a:endParaRPr lang="sv-SE" dirty="0"/>
          </a:p>
          <a:p>
            <a:pPr lvl="1"/>
            <a:r>
              <a:rPr lang="sv-SE" dirty="0" err="1"/>
              <a:t>Primary</a:t>
            </a:r>
            <a:r>
              <a:rPr lang="sv-SE" dirty="0"/>
              <a:t> </a:t>
            </a:r>
            <a:r>
              <a:rPr lang="sv-SE" dirty="0" err="1"/>
              <a:t>care</a:t>
            </a:r>
            <a:endParaRPr lang="sv-SE" dirty="0"/>
          </a:p>
          <a:p>
            <a:pPr lvl="1"/>
            <a:r>
              <a:rPr lang="sv-SE" dirty="0"/>
              <a:t>Screening program</a:t>
            </a:r>
          </a:p>
          <a:p>
            <a:pPr lvl="1"/>
            <a:r>
              <a:rPr lang="sv-SE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5957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 </a:t>
            </a:r>
            <a:r>
              <a:rPr lang="sv-SE" dirty="0" err="1"/>
              <a:t>ahead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392967"/>
            <a:ext cx="7704138" cy="4321175"/>
          </a:xfrm>
        </p:spPr>
        <p:txBody>
          <a:bodyPr/>
          <a:lstStyle/>
          <a:p>
            <a:r>
              <a:rPr lang="sv-SE" dirty="0" err="1"/>
              <a:t>Postponed</a:t>
            </a:r>
            <a:r>
              <a:rPr lang="sv-SE" dirty="0"/>
              <a:t> </a:t>
            </a:r>
            <a:r>
              <a:rPr lang="sv-SE" dirty="0" err="1"/>
              <a:t>healthcare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–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effects</a:t>
            </a:r>
            <a:r>
              <a:rPr lang="sv-SE" dirty="0"/>
              <a:t>?</a:t>
            </a:r>
          </a:p>
          <a:p>
            <a:r>
              <a:rPr lang="sv-SE" sz="3200" dirty="0"/>
              <a:t>The </a:t>
            </a:r>
            <a:r>
              <a:rPr lang="sv-SE" sz="3200" dirty="0" err="1"/>
              <a:t>move</a:t>
            </a:r>
            <a:r>
              <a:rPr lang="sv-SE" sz="3200" dirty="0"/>
              <a:t> </a:t>
            </a:r>
            <a:r>
              <a:rPr lang="sv-SE" sz="3200" dirty="0" err="1"/>
              <a:t>towards</a:t>
            </a:r>
            <a:r>
              <a:rPr lang="sv-SE" sz="3200" dirty="0"/>
              <a:t> </a:t>
            </a:r>
            <a:r>
              <a:rPr lang="sv-SE" sz="3200" dirty="0" err="1"/>
              <a:t>close</a:t>
            </a:r>
            <a:r>
              <a:rPr lang="sv-SE" sz="3200" dirty="0"/>
              <a:t> </a:t>
            </a:r>
            <a:r>
              <a:rPr lang="sv-SE" sz="3200" dirty="0" err="1"/>
              <a:t>care</a:t>
            </a:r>
            <a:endParaRPr lang="sv-SE" sz="3200" dirty="0"/>
          </a:p>
          <a:p>
            <a:r>
              <a:rPr lang="sv-SE" sz="3200" dirty="0" err="1"/>
              <a:t>Horizontal</a:t>
            </a:r>
            <a:r>
              <a:rPr lang="sv-SE" sz="3200" dirty="0"/>
              <a:t> </a:t>
            </a:r>
            <a:r>
              <a:rPr lang="sv-SE" sz="3200" dirty="0" err="1"/>
              <a:t>priority</a:t>
            </a:r>
            <a:r>
              <a:rPr lang="sv-SE" sz="3200" dirty="0"/>
              <a:t> </a:t>
            </a:r>
            <a:r>
              <a:rPr lang="sv-SE" sz="3200" dirty="0" err="1"/>
              <a:t>setting</a:t>
            </a:r>
            <a:r>
              <a:rPr lang="sv-SE" sz="3200" dirty="0"/>
              <a:t> – new </a:t>
            </a:r>
            <a:r>
              <a:rPr lang="sv-SE" sz="3200" dirty="0" err="1"/>
              <a:t>therapies</a:t>
            </a:r>
            <a:r>
              <a:rPr lang="sv-SE" sz="3200" dirty="0"/>
              <a:t>, new </a:t>
            </a:r>
            <a:r>
              <a:rPr lang="sv-SE" sz="3200" dirty="0" err="1"/>
              <a:t>initiatives</a:t>
            </a:r>
            <a:r>
              <a:rPr lang="sv-SE" sz="3200" dirty="0"/>
              <a:t> from the national </a:t>
            </a:r>
            <a:r>
              <a:rPr lang="sv-SE" sz="3200" dirty="0" err="1"/>
              <a:t>knowledge</a:t>
            </a:r>
            <a:r>
              <a:rPr lang="sv-SE" sz="3200" dirty="0"/>
              <a:t> management </a:t>
            </a:r>
            <a:r>
              <a:rPr lang="sv-SE" sz="3200" dirty="0" err="1"/>
              <a:t>structure</a:t>
            </a:r>
            <a:r>
              <a:rPr lang="sv-SE" sz="3200" dirty="0"/>
              <a:t> – given </a:t>
            </a:r>
            <a:r>
              <a:rPr lang="sv-SE" sz="3200" dirty="0" err="1"/>
              <a:t>resource</a:t>
            </a:r>
            <a:r>
              <a:rPr lang="sv-SE" sz="3200" dirty="0"/>
              <a:t> situation</a:t>
            </a:r>
          </a:p>
          <a:p>
            <a:r>
              <a:rPr lang="sv-SE" dirty="0"/>
              <a:t>Creating a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resilient</a:t>
            </a:r>
            <a:r>
              <a:rPr lang="sv-SE" dirty="0"/>
              <a:t> </a:t>
            </a:r>
            <a:r>
              <a:rPr lang="sv-SE" dirty="0" err="1"/>
              <a:t>healthcare</a:t>
            </a:r>
            <a:r>
              <a:rPr lang="sv-SE" dirty="0"/>
              <a:t> system – for </a:t>
            </a:r>
            <a:r>
              <a:rPr lang="sv-SE"/>
              <a:t>crises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95253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v-SE" sz="4400" dirty="0" err="1"/>
              <a:t>lars.sandman@liu.se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142721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Today’s</a:t>
            </a:r>
            <a:r>
              <a:rPr lang="sv-SE" dirty="0"/>
              <a:t> talk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491821"/>
            <a:ext cx="7704138" cy="4321175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system in Sweden</a:t>
            </a:r>
          </a:p>
          <a:p>
            <a:r>
              <a:rPr lang="sv-SE" dirty="0" err="1"/>
              <a:t>Mechanisms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steering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services</a:t>
            </a:r>
          </a:p>
          <a:p>
            <a:r>
              <a:rPr lang="sv-SE" dirty="0"/>
              <a:t>Challenges </a:t>
            </a:r>
            <a:r>
              <a:rPr lang="sv-SE" dirty="0" err="1"/>
              <a:t>before</a:t>
            </a:r>
            <a:r>
              <a:rPr lang="sv-SE" dirty="0"/>
              <a:t> Corona</a:t>
            </a:r>
          </a:p>
          <a:p>
            <a:r>
              <a:rPr lang="sv-SE" dirty="0" err="1"/>
              <a:t>Coping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Corona</a:t>
            </a:r>
          </a:p>
          <a:p>
            <a:r>
              <a:rPr lang="sv-SE" dirty="0"/>
              <a:t>Changes to come</a:t>
            </a:r>
          </a:p>
        </p:txBody>
      </p:sp>
    </p:spTree>
    <p:extLst>
      <p:ext uri="{BB962C8B-B14F-4D97-AF65-F5344CB8AC3E}">
        <p14:creationId xmlns:p14="http://schemas.microsoft.com/office/powerpoint/2010/main" val="25943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650" y="488951"/>
            <a:ext cx="7704138" cy="746726"/>
          </a:xfrm>
        </p:spPr>
        <p:txBody>
          <a:bodyPr/>
          <a:lstStyle/>
          <a:p>
            <a:r>
              <a:rPr lang="sv-SE" sz="3600" dirty="0"/>
              <a:t>Sweden – a </a:t>
            </a:r>
            <a:r>
              <a:rPr lang="sv-SE" sz="3600" dirty="0" err="1"/>
              <a:t>heterogenous</a:t>
            </a:r>
            <a:r>
              <a:rPr lang="sv-SE" sz="3600" dirty="0"/>
              <a:t> country?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C13462F-372B-3D4A-9594-2E2945F8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839" y="1405753"/>
            <a:ext cx="3235513" cy="486086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D2BF705-4609-4544-B6EE-4524A909D2A9}"/>
              </a:ext>
            </a:extLst>
          </p:cNvPr>
          <p:cNvSpPr txBox="1"/>
          <p:nvPr/>
        </p:nvSpPr>
        <p:spPr>
          <a:xfrm>
            <a:off x="4019352" y="1405753"/>
            <a:ext cx="43913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eorgia"/>
                <a:cs typeface="Georgia"/>
              </a:rPr>
              <a:t>Sweden  - </a:t>
            </a:r>
            <a:r>
              <a:rPr lang="sv-SE" sz="2000" dirty="0" err="1">
                <a:latin typeface="Georgia"/>
                <a:cs typeface="Georgia"/>
              </a:rPr>
              <a:t>about</a:t>
            </a:r>
            <a:r>
              <a:rPr lang="sv-SE" sz="2000" dirty="0">
                <a:latin typeface="Georgia"/>
                <a:cs typeface="Georgia"/>
              </a:rPr>
              <a:t> 10 million </a:t>
            </a:r>
            <a:r>
              <a:rPr lang="sv-SE" sz="2000" dirty="0" err="1">
                <a:latin typeface="Georgia"/>
                <a:cs typeface="Georgia"/>
              </a:rPr>
              <a:t>inhabitants</a:t>
            </a:r>
            <a:endParaRPr lang="sv-SE" sz="2000" dirty="0">
              <a:latin typeface="Georgi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latin typeface="Georgia"/>
                <a:cs typeface="Georgia"/>
              </a:rPr>
              <a:t>About</a:t>
            </a:r>
            <a:r>
              <a:rPr lang="sv-SE" sz="2000" dirty="0">
                <a:latin typeface="Georgia"/>
                <a:cs typeface="Georgia"/>
              </a:rPr>
              <a:t> 11% </a:t>
            </a:r>
            <a:r>
              <a:rPr lang="sv-SE" sz="2000" dirty="0" err="1">
                <a:latin typeface="Georgia"/>
                <a:cs typeface="Georgia"/>
              </a:rPr>
              <a:t>of</a:t>
            </a:r>
            <a:r>
              <a:rPr lang="sv-SE" sz="2000" dirty="0">
                <a:latin typeface="Georgia"/>
                <a:cs typeface="Georgia"/>
              </a:rPr>
              <a:t> GDP </a:t>
            </a:r>
            <a:r>
              <a:rPr lang="sv-SE" sz="2000" dirty="0" err="1">
                <a:latin typeface="Georgia"/>
                <a:cs typeface="Georgia"/>
              </a:rPr>
              <a:t>spent</a:t>
            </a:r>
            <a:r>
              <a:rPr lang="sv-SE" sz="2000" dirty="0">
                <a:latin typeface="Georgia"/>
                <a:cs typeface="Georgia"/>
              </a:rPr>
              <a:t> on </a:t>
            </a:r>
            <a:r>
              <a:rPr lang="sv-SE" sz="2000" dirty="0" err="1">
                <a:latin typeface="Georgia"/>
                <a:cs typeface="Georgia"/>
              </a:rPr>
              <a:t>healthcare</a:t>
            </a:r>
            <a:r>
              <a:rPr lang="sv-SE" sz="2000" dirty="0">
                <a:latin typeface="Georgia"/>
                <a:cs typeface="Georgia"/>
              </a:rPr>
              <a:t> ≈ 550 billion SEK ≈ 54 billion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eorgia"/>
                <a:cs typeface="Georgia"/>
              </a:rPr>
              <a:t>21 </a:t>
            </a:r>
            <a:r>
              <a:rPr lang="sv-SE" sz="2000" dirty="0" err="1">
                <a:latin typeface="Georgia"/>
                <a:cs typeface="Georgia"/>
              </a:rPr>
              <a:t>self-governing</a:t>
            </a:r>
            <a:r>
              <a:rPr lang="sv-SE" sz="2000" dirty="0">
                <a:latin typeface="Georgia"/>
                <a:cs typeface="Georgia"/>
              </a:rPr>
              <a:t>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latin typeface="Georgia"/>
                <a:cs typeface="Georgia"/>
              </a:rPr>
              <a:t>Rationale</a:t>
            </a:r>
            <a:r>
              <a:rPr lang="sv-SE" sz="2000" dirty="0">
                <a:latin typeface="Georgia"/>
                <a:cs typeface="Georgia"/>
              </a:rPr>
              <a:t>: </a:t>
            </a:r>
            <a:r>
              <a:rPr lang="sv-SE" sz="2000" dirty="0" err="1">
                <a:latin typeface="Georgia"/>
                <a:cs typeface="Georgia"/>
              </a:rPr>
              <a:t>adapt</a:t>
            </a:r>
            <a:r>
              <a:rPr lang="sv-SE" sz="2000" dirty="0">
                <a:latin typeface="Georgia"/>
                <a:cs typeface="Georgia"/>
              </a:rPr>
              <a:t> to the populations </a:t>
            </a:r>
            <a:r>
              <a:rPr lang="sv-SE" sz="2000" dirty="0" err="1">
                <a:latin typeface="Georgia"/>
                <a:cs typeface="Georgia"/>
              </a:rPr>
              <a:t>needs</a:t>
            </a:r>
            <a:r>
              <a:rPr lang="sv-SE" sz="2000" dirty="0">
                <a:latin typeface="Georgia"/>
                <a:cs typeface="Georgia"/>
              </a:rPr>
              <a:t> in </a:t>
            </a:r>
            <a:r>
              <a:rPr lang="sv-SE" sz="2000" dirty="0" err="1">
                <a:latin typeface="Georgia"/>
                <a:cs typeface="Georgia"/>
              </a:rPr>
              <a:t>their</a:t>
            </a:r>
            <a:r>
              <a:rPr lang="sv-SE" sz="2000" dirty="0">
                <a:latin typeface="Georgia"/>
                <a:cs typeface="Georgia"/>
              </a:rPr>
              <a:t>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eorgia"/>
                <a:cs typeface="Georgia"/>
              </a:rPr>
              <a:t>Main bulk </a:t>
            </a:r>
            <a:r>
              <a:rPr lang="sv-SE" sz="2000" dirty="0" err="1">
                <a:latin typeface="Georgia"/>
                <a:cs typeface="Georgia"/>
              </a:rPr>
              <a:t>of</a:t>
            </a:r>
            <a:r>
              <a:rPr lang="sv-SE" sz="2000" dirty="0">
                <a:latin typeface="Georgia"/>
                <a:cs typeface="Georgia"/>
              </a:rPr>
              <a:t> </a:t>
            </a:r>
            <a:r>
              <a:rPr lang="sv-SE" sz="2000" dirty="0" err="1">
                <a:latin typeface="Georgia"/>
                <a:cs typeface="Georgia"/>
              </a:rPr>
              <a:t>healthcare</a:t>
            </a:r>
            <a:r>
              <a:rPr lang="sv-SE" sz="2000" dirty="0">
                <a:latin typeface="Georgia"/>
                <a:cs typeface="Georgia"/>
              </a:rPr>
              <a:t> is </a:t>
            </a:r>
            <a:r>
              <a:rPr lang="sv-SE" sz="2000" dirty="0" err="1">
                <a:latin typeface="Georgia"/>
                <a:cs typeface="Georgia"/>
              </a:rPr>
              <a:t>publicly</a:t>
            </a:r>
            <a:r>
              <a:rPr lang="sv-SE" sz="2000" dirty="0">
                <a:latin typeface="Georgia"/>
                <a:cs typeface="Georgia"/>
              </a:rPr>
              <a:t> </a:t>
            </a:r>
            <a:r>
              <a:rPr lang="sv-SE" sz="2000" dirty="0" err="1">
                <a:latin typeface="Georgia"/>
                <a:cs typeface="Georgia"/>
              </a:rPr>
              <a:t>financed</a:t>
            </a:r>
            <a:r>
              <a:rPr lang="sv-SE" sz="2000" dirty="0">
                <a:latin typeface="Georgia"/>
                <a:cs typeface="Georgia"/>
              </a:rPr>
              <a:t> </a:t>
            </a:r>
            <a:r>
              <a:rPr lang="sv-SE" sz="2000" dirty="0" err="1">
                <a:latin typeface="Georgia"/>
                <a:cs typeface="Georgia"/>
              </a:rPr>
              <a:t>through</a:t>
            </a:r>
            <a:r>
              <a:rPr lang="sv-SE" sz="2000" dirty="0">
                <a:latin typeface="Georgia"/>
                <a:cs typeface="Georgia"/>
              </a:rPr>
              <a:t> taxation at regional and </a:t>
            </a:r>
            <a:r>
              <a:rPr lang="sv-SE" sz="2000" dirty="0" err="1">
                <a:latin typeface="Georgia"/>
                <a:cs typeface="Georgia"/>
              </a:rPr>
              <a:t>state</a:t>
            </a:r>
            <a:r>
              <a:rPr lang="sv-SE" sz="2000" dirty="0">
                <a:latin typeface="Georgia"/>
                <a:cs typeface="Georgia"/>
              </a:rPr>
              <a:t> </a:t>
            </a:r>
            <a:r>
              <a:rPr lang="sv-SE" sz="2000" dirty="0" err="1">
                <a:latin typeface="Georgia"/>
                <a:cs typeface="Georgia"/>
              </a:rPr>
              <a:t>level</a:t>
            </a:r>
            <a:endParaRPr lang="sv-SE" sz="2000" dirty="0">
              <a:latin typeface="Georgia"/>
              <a:cs typeface="Georgi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eorgia"/>
                <a:cs typeface="Georgia"/>
              </a:rPr>
              <a:t>85% public </a:t>
            </a:r>
            <a:r>
              <a:rPr lang="sv-SE" sz="2000" dirty="0" err="1">
                <a:latin typeface="Georgia"/>
                <a:cs typeface="Georgia"/>
              </a:rPr>
              <a:t>spending</a:t>
            </a:r>
            <a:endParaRPr lang="sv-SE" sz="2000" dirty="0">
              <a:latin typeface="Georgia"/>
              <a:cs typeface="Georgi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eorgia"/>
                <a:cs typeface="Georgia"/>
              </a:rPr>
              <a:t>14% private </a:t>
            </a:r>
            <a:r>
              <a:rPr lang="sv-SE" sz="2000" dirty="0" err="1">
                <a:latin typeface="Georgia"/>
                <a:cs typeface="Georgia"/>
              </a:rPr>
              <a:t>fees</a:t>
            </a:r>
            <a:endParaRPr lang="sv-SE" sz="2000" dirty="0">
              <a:latin typeface="Georgia"/>
              <a:cs typeface="Georgi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Georgia"/>
                <a:cs typeface="Georgia"/>
              </a:rPr>
              <a:t>1 % private </a:t>
            </a:r>
            <a:r>
              <a:rPr lang="sv-SE" sz="2000" dirty="0" err="1">
                <a:latin typeface="Georgia"/>
                <a:cs typeface="Georgia"/>
              </a:rPr>
              <a:t>insurance</a:t>
            </a:r>
            <a:r>
              <a:rPr lang="sv-SE" sz="2000" dirty="0">
                <a:latin typeface="Georgia"/>
                <a:cs typeface="Georgia"/>
              </a:rPr>
              <a:t> etc. (2019)</a:t>
            </a:r>
          </a:p>
        </p:txBody>
      </p:sp>
    </p:spTree>
    <p:extLst>
      <p:ext uri="{BB962C8B-B14F-4D97-AF65-F5344CB8AC3E}">
        <p14:creationId xmlns:p14="http://schemas.microsoft.com/office/powerpoint/2010/main" val="297647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Governance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268412"/>
            <a:ext cx="7704138" cy="4321175"/>
          </a:xfrm>
        </p:spPr>
        <p:txBody>
          <a:bodyPr/>
          <a:lstStyle/>
          <a:p>
            <a:r>
              <a:rPr lang="sv-SE" sz="2400" dirty="0"/>
              <a:t>Swedish </a:t>
            </a:r>
            <a:r>
              <a:rPr lang="sv-SE" sz="2400" dirty="0" err="1"/>
              <a:t>government</a:t>
            </a:r>
            <a:r>
              <a:rPr lang="sv-SE" sz="2400" dirty="0"/>
              <a:t> / </a:t>
            </a:r>
            <a:r>
              <a:rPr lang="sv-SE" sz="2400" dirty="0" err="1"/>
              <a:t>parliament</a:t>
            </a:r>
            <a:r>
              <a:rPr lang="sv-SE" sz="2400" dirty="0"/>
              <a:t> – </a:t>
            </a:r>
            <a:r>
              <a:rPr lang="sv-SE" sz="2400" dirty="0" err="1"/>
              <a:t>rule</a:t>
            </a:r>
            <a:r>
              <a:rPr lang="sv-SE" sz="2400" dirty="0"/>
              <a:t> by </a:t>
            </a:r>
            <a:r>
              <a:rPr lang="sv-SE" sz="2400" dirty="0" err="1"/>
              <a:t>legislation</a:t>
            </a:r>
            <a:r>
              <a:rPr lang="sv-SE" sz="2400" dirty="0"/>
              <a:t> and </a:t>
            </a:r>
            <a:r>
              <a:rPr lang="sv-SE" sz="2400" dirty="0" err="1"/>
              <a:t>state</a:t>
            </a:r>
            <a:r>
              <a:rPr lang="sv-SE" sz="2400" dirty="0"/>
              <a:t> </a:t>
            </a:r>
            <a:r>
              <a:rPr lang="sv-SE" sz="2400" dirty="0" err="1"/>
              <a:t>funding</a:t>
            </a:r>
            <a:endParaRPr lang="sv-SE" sz="2400" dirty="0"/>
          </a:p>
          <a:p>
            <a:r>
              <a:rPr lang="sv-SE" sz="2400" dirty="0" err="1"/>
              <a:t>Guidelines</a:t>
            </a:r>
            <a:r>
              <a:rPr lang="sv-SE" sz="2400" dirty="0"/>
              <a:t> from Swedish </a:t>
            </a:r>
            <a:r>
              <a:rPr lang="sv-SE" sz="2400" dirty="0" err="1"/>
              <a:t>healthcare</a:t>
            </a:r>
            <a:r>
              <a:rPr lang="sv-SE" sz="2400" dirty="0"/>
              <a:t> </a:t>
            </a:r>
            <a:r>
              <a:rPr lang="sv-SE" sz="2400" dirty="0" err="1"/>
              <a:t>authorities</a:t>
            </a:r>
            <a:r>
              <a:rPr lang="sv-SE" sz="2400" dirty="0"/>
              <a:t> – </a:t>
            </a:r>
            <a:r>
              <a:rPr lang="sv-SE" sz="2400" dirty="0" err="1"/>
              <a:t>often</a:t>
            </a:r>
            <a:r>
              <a:rPr lang="sv-SE" sz="2400" dirty="0"/>
              <a:t> </a:t>
            </a:r>
            <a:r>
              <a:rPr lang="sv-SE" sz="2400" dirty="0" err="1"/>
              <a:t>followed</a:t>
            </a:r>
            <a:r>
              <a:rPr lang="sv-SE" sz="2400" dirty="0"/>
              <a:t> – </a:t>
            </a:r>
            <a:r>
              <a:rPr lang="sv-SE" sz="2400" dirty="0" err="1"/>
              <a:t>but</a:t>
            </a:r>
            <a:r>
              <a:rPr lang="sv-SE" sz="2400" dirty="0"/>
              <a:t> the regions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decide</a:t>
            </a:r>
            <a:r>
              <a:rPr lang="sv-SE" sz="2400" dirty="0"/>
              <a:t> </a:t>
            </a:r>
            <a:r>
              <a:rPr lang="sv-SE" sz="2400" dirty="0" err="1"/>
              <a:t>differently</a:t>
            </a:r>
            <a:endParaRPr lang="sv-SE" sz="2400" dirty="0"/>
          </a:p>
          <a:p>
            <a:r>
              <a:rPr lang="sv-SE" sz="2400" dirty="0"/>
              <a:t>Regions – </a:t>
            </a:r>
            <a:r>
              <a:rPr lang="sv-SE" sz="2400" dirty="0" err="1"/>
              <a:t>collect</a:t>
            </a:r>
            <a:r>
              <a:rPr lang="sv-SE" sz="2400" dirty="0"/>
              <a:t> </a:t>
            </a:r>
            <a:r>
              <a:rPr lang="sv-SE" sz="2400" dirty="0" err="1"/>
              <a:t>taxes</a:t>
            </a:r>
            <a:r>
              <a:rPr lang="sv-SE" sz="2400" dirty="0"/>
              <a:t> for the </a:t>
            </a:r>
            <a:r>
              <a:rPr lang="sv-SE" sz="2400" dirty="0" err="1"/>
              <a:t>main</a:t>
            </a:r>
            <a:r>
              <a:rPr lang="sv-SE" sz="2400" dirty="0"/>
              <a:t> bulk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funding</a:t>
            </a:r>
            <a:r>
              <a:rPr lang="sv-SE" sz="2400" dirty="0"/>
              <a:t> for </a:t>
            </a:r>
            <a:r>
              <a:rPr lang="sv-SE" sz="2400" dirty="0" err="1"/>
              <a:t>healthcare</a:t>
            </a:r>
            <a:r>
              <a:rPr lang="sv-SE" sz="2400" dirty="0"/>
              <a:t> – </a:t>
            </a:r>
            <a:r>
              <a:rPr lang="sv-SE" sz="2400" dirty="0" err="1"/>
              <a:t>decide</a:t>
            </a:r>
            <a:r>
              <a:rPr lang="sv-SE" sz="2400" dirty="0"/>
              <a:t> on </a:t>
            </a:r>
            <a:r>
              <a:rPr lang="sv-SE" sz="2400" dirty="0" err="1"/>
              <a:t>what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be </a:t>
            </a:r>
            <a:r>
              <a:rPr lang="sv-SE" sz="2400" dirty="0" err="1"/>
              <a:t>offered</a:t>
            </a:r>
            <a:r>
              <a:rPr lang="sv-SE" sz="2400" dirty="0"/>
              <a:t> – </a:t>
            </a:r>
            <a:r>
              <a:rPr lang="sv-SE" sz="2400" dirty="0" err="1"/>
              <a:t>politial</a:t>
            </a:r>
            <a:r>
              <a:rPr lang="sv-SE" sz="2400" dirty="0"/>
              <a:t> </a:t>
            </a:r>
            <a:r>
              <a:rPr lang="sv-SE" sz="2400" dirty="0" err="1"/>
              <a:t>bodies</a:t>
            </a:r>
            <a:r>
              <a:rPr lang="sv-SE" sz="2400" dirty="0"/>
              <a:t> /in co-operation </a:t>
            </a:r>
            <a:r>
              <a:rPr lang="sv-SE" sz="2400" dirty="0" err="1"/>
              <a:t>with</a:t>
            </a:r>
            <a:r>
              <a:rPr lang="sv-SE" sz="2400" dirty="0"/>
              <a:t> the administrative/</a:t>
            </a:r>
            <a:r>
              <a:rPr lang="sv-SE" sz="2400" dirty="0" err="1"/>
              <a:t>professional</a:t>
            </a:r>
            <a:r>
              <a:rPr lang="sv-SE" sz="2400" dirty="0"/>
              <a:t> </a:t>
            </a:r>
            <a:r>
              <a:rPr lang="sv-SE" sz="2400" dirty="0" err="1"/>
              <a:t>level</a:t>
            </a:r>
            <a:endParaRPr lang="sv-SE" sz="2400" dirty="0"/>
          </a:p>
          <a:p>
            <a:r>
              <a:rPr lang="sv-SE" sz="2400" dirty="0" err="1"/>
              <a:t>Volume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services – </a:t>
            </a:r>
            <a:r>
              <a:rPr lang="sv-SE" sz="2400" dirty="0" err="1"/>
              <a:t>formally</a:t>
            </a:r>
            <a:r>
              <a:rPr lang="sv-SE" sz="2400" dirty="0"/>
              <a:t> </a:t>
            </a:r>
            <a:r>
              <a:rPr lang="sv-SE" sz="2400" dirty="0" err="1"/>
              <a:t>decided</a:t>
            </a:r>
            <a:r>
              <a:rPr lang="sv-SE" sz="2400" dirty="0"/>
              <a:t> at the regional </a:t>
            </a:r>
            <a:r>
              <a:rPr lang="sv-SE" sz="2400" dirty="0" err="1"/>
              <a:t>level</a:t>
            </a:r>
            <a:endParaRPr lang="sv-SE" sz="2400" dirty="0"/>
          </a:p>
          <a:p>
            <a:r>
              <a:rPr lang="sv-SE" sz="2400" dirty="0"/>
              <a:t>BUT – </a:t>
            </a:r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mechanisms</a:t>
            </a:r>
            <a:r>
              <a:rPr lang="sv-SE" sz="2400" dirty="0"/>
              <a:t> to </a:t>
            </a:r>
            <a:r>
              <a:rPr lang="sv-SE" sz="2400" dirty="0" err="1"/>
              <a:t>reduce</a:t>
            </a:r>
            <a:r>
              <a:rPr lang="sv-SE" sz="2400" dirty="0"/>
              <a:t> the potential </a:t>
            </a:r>
            <a:r>
              <a:rPr lang="sv-SE" sz="2400" dirty="0" err="1"/>
              <a:t>heterogeneity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system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330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Priorities</a:t>
            </a:r>
            <a:r>
              <a:rPr lang="sv-SE" dirty="0"/>
              <a:t> – </a:t>
            </a:r>
            <a:r>
              <a:rPr lang="sv-SE" dirty="0" err="1"/>
              <a:t>ethics</a:t>
            </a:r>
            <a:r>
              <a:rPr lang="sv-SE" dirty="0"/>
              <a:t> </a:t>
            </a:r>
            <a:r>
              <a:rPr lang="sv-SE" dirty="0" err="1"/>
              <a:t>platform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268412"/>
            <a:ext cx="7704138" cy="4321175"/>
          </a:xfrm>
        </p:spPr>
        <p:txBody>
          <a:bodyPr/>
          <a:lstStyle/>
          <a:p>
            <a:r>
              <a:rPr lang="sv-SE" sz="2400" dirty="0" err="1"/>
              <a:t>Ethics</a:t>
            </a:r>
            <a:r>
              <a:rPr lang="sv-SE" sz="2400" dirty="0"/>
              <a:t> </a:t>
            </a:r>
            <a:r>
              <a:rPr lang="sv-SE" sz="2400" dirty="0" err="1"/>
              <a:t>principles</a:t>
            </a:r>
            <a:r>
              <a:rPr lang="sv-SE" sz="2400" dirty="0"/>
              <a:t> for </a:t>
            </a:r>
            <a:r>
              <a:rPr lang="sv-SE" sz="2400" dirty="0" err="1"/>
              <a:t>priority</a:t>
            </a:r>
            <a:r>
              <a:rPr lang="sv-SE" sz="2400" dirty="0"/>
              <a:t> </a:t>
            </a:r>
            <a:r>
              <a:rPr lang="sv-SE" sz="2400" dirty="0" err="1"/>
              <a:t>setting</a:t>
            </a:r>
            <a:r>
              <a:rPr lang="sv-SE" sz="2400" dirty="0"/>
              <a:t> – 1997 part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healthcare</a:t>
            </a:r>
            <a:r>
              <a:rPr lang="sv-SE" sz="2400" dirty="0"/>
              <a:t> </a:t>
            </a:r>
            <a:r>
              <a:rPr lang="sv-SE" sz="2400" dirty="0" err="1"/>
              <a:t>legislation</a:t>
            </a:r>
            <a:r>
              <a:rPr lang="sv-SE" sz="2400" dirty="0"/>
              <a:t>:</a:t>
            </a:r>
          </a:p>
          <a:p>
            <a:pPr lvl="1"/>
            <a:r>
              <a:rPr lang="sv-SE" sz="2400" i="1" dirty="0"/>
              <a:t>Human </a:t>
            </a:r>
            <a:r>
              <a:rPr lang="sv-SE" sz="2400" i="1" dirty="0" err="1"/>
              <a:t>Dignity</a:t>
            </a:r>
            <a:r>
              <a:rPr lang="sv-SE" sz="2400" i="1" dirty="0"/>
              <a:t>: All humans </a:t>
            </a:r>
            <a:r>
              <a:rPr lang="sv-SE" sz="2400" i="1" dirty="0" err="1"/>
              <a:t>are</a:t>
            </a:r>
            <a:r>
              <a:rPr lang="sv-SE" sz="2400" i="1" dirty="0"/>
              <a:t> </a:t>
            </a:r>
            <a:r>
              <a:rPr lang="sv-SE" sz="2400" i="1" dirty="0" err="1"/>
              <a:t>equal</a:t>
            </a:r>
            <a:r>
              <a:rPr lang="sv-SE" sz="2400" i="1" dirty="0"/>
              <a:t> and </a:t>
            </a:r>
            <a:r>
              <a:rPr lang="sv-SE" sz="2400" i="1" dirty="0" err="1"/>
              <a:t>have</a:t>
            </a:r>
            <a:r>
              <a:rPr lang="sv-SE" sz="2400" i="1" dirty="0"/>
              <a:t> the same right independent </a:t>
            </a:r>
            <a:r>
              <a:rPr lang="sv-SE" sz="2400" i="1" dirty="0" err="1"/>
              <a:t>of</a:t>
            </a:r>
            <a:r>
              <a:rPr lang="sv-SE" sz="2400" i="1" dirty="0"/>
              <a:t> social </a:t>
            </a:r>
            <a:r>
              <a:rPr lang="sv-SE" sz="2400" i="1" dirty="0" err="1"/>
              <a:t>standing</a:t>
            </a:r>
            <a:r>
              <a:rPr lang="sv-SE" sz="2400" i="1" dirty="0"/>
              <a:t> or position</a:t>
            </a:r>
          </a:p>
          <a:p>
            <a:pPr lvl="2"/>
            <a:r>
              <a:rPr lang="sv-SE" dirty="0" err="1"/>
              <a:t>Defines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account</a:t>
            </a:r>
            <a:r>
              <a:rPr lang="sv-SE" dirty="0"/>
              <a:t>:</a:t>
            </a:r>
          </a:p>
          <a:p>
            <a:pPr lvl="3"/>
            <a:r>
              <a:rPr lang="sv-SE" dirty="0"/>
              <a:t>Social situation/ </a:t>
            </a:r>
            <a:r>
              <a:rPr lang="sv-SE" dirty="0" err="1"/>
              <a:t>Economic</a:t>
            </a:r>
            <a:r>
              <a:rPr lang="sv-SE" dirty="0"/>
              <a:t> situation/ </a:t>
            </a:r>
            <a:r>
              <a:rPr lang="sv-SE" dirty="0" err="1"/>
              <a:t>Chronological</a:t>
            </a:r>
            <a:r>
              <a:rPr lang="sv-SE" dirty="0"/>
              <a:t> age/ </a:t>
            </a:r>
            <a:r>
              <a:rPr lang="sv-SE" dirty="0" err="1"/>
              <a:t>Previous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style</a:t>
            </a:r>
          </a:p>
          <a:p>
            <a:pPr lvl="1"/>
            <a:r>
              <a:rPr lang="sv-SE" sz="2400" i="1" dirty="0" err="1"/>
              <a:t>Needs-Solidarity</a:t>
            </a:r>
            <a:r>
              <a:rPr lang="sv-SE" sz="2400" i="1" dirty="0"/>
              <a:t>: Resources </a:t>
            </a:r>
            <a:r>
              <a:rPr lang="sv-SE" sz="2400" i="1" dirty="0" err="1"/>
              <a:t>should</a:t>
            </a:r>
            <a:r>
              <a:rPr lang="sv-SE" sz="2400" i="1" dirty="0"/>
              <a:t> be </a:t>
            </a:r>
            <a:r>
              <a:rPr lang="sv-SE" sz="2400" i="1" dirty="0" err="1"/>
              <a:t>spent</a:t>
            </a:r>
            <a:r>
              <a:rPr lang="sv-SE" sz="2400" i="1" dirty="0"/>
              <a:t> on the persons </a:t>
            </a:r>
            <a:r>
              <a:rPr lang="sv-SE" sz="2400" i="1" dirty="0" err="1"/>
              <a:t>with</a:t>
            </a:r>
            <a:r>
              <a:rPr lang="sv-SE" sz="2400" i="1" dirty="0"/>
              <a:t> the </a:t>
            </a:r>
            <a:r>
              <a:rPr lang="sv-SE" sz="2400" i="1" dirty="0" err="1"/>
              <a:t>greatest</a:t>
            </a:r>
            <a:r>
              <a:rPr lang="sv-SE" sz="2400" i="1" dirty="0"/>
              <a:t> </a:t>
            </a:r>
            <a:r>
              <a:rPr lang="sv-SE" sz="2400" i="1" dirty="0" err="1"/>
              <a:t>needs</a:t>
            </a:r>
            <a:endParaRPr lang="sv-SE" sz="2400" i="1" dirty="0"/>
          </a:p>
          <a:p>
            <a:pPr lvl="1"/>
            <a:r>
              <a:rPr lang="sv-SE" sz="2400" i="1" dirty="0" err="1"/>
              <a:t>Cost-Effectiveness</a:t>
            </a:r>
            <a:r>
              <a:rPr lang="sv-SE" sz="2400" i="1" dirty="0"/>
              <a:t>: </a:t>
            </a:r>
            <a:r>
              <a:rPr lang="sv-SE" sz="2400" i="1" dirty="0" err="1"/>
              <a:t>Reasonable</a:t>
            </a:r>
            <a:r>
              <a:rPr lang="sv-SE" sz="2400" i="1" dirty="0"/>
              <a:t> relation </a:t>
            </a:r>
            <a:r>
              <a:rPr lang="sv-SE" sz="2400" i="1" dirty="0" err="1"/>
              <a:t>between</a:t>
            </a:r>
            <a:r>
              <a:rPr lang="sv-SE" sz="2400" i="1" dirty="0"/>
              <a:t> </a:t>
            </a:r>
            <a:r>
              <a:rPr lang="sv-SE" sz="2400" i="1" dirty="0" err="1"/>
              <a:t>cost</a:t>
            </a:r>
            <a:r>
              <a:rPr lang="sv-SE" sz="2400" i="1" dirty="0"/>
              <a:t> and </a:t>
            </a:r>
            <a:r>
              <a:rPr lang="sv-SE" sz="2400" i="1" dirty="0" err="1"/>
              <a:t>effect</a:t>
            </a:r>
            <a:r>
              <a:rPr lang="sv-SE" sz="2400" i="1" dirty="0"/>
              <a:t> </a:t>
            </a:r>
            <a:r>
              <a:rPr lang="sv-SE" sz="2400" i="1" dirty="0" err="1"/>
              <a:t>of</a:t>
            </a:r>
            <a:r>
              <a:rPr lang="sv-SE" sz="2400" i="1" dirty="0"/>
              <a:t> a </a:t>
            </a:r>
            <a:r>
              <a:rPr lang="sv-SE" sz="2400" i="1" dirty="0" err="1"/>
              <a:t>treatment</a:t>
            </a:r>
            <a:endParaRPr lang="sv-SE" sz="2400" i="1" dirty="0"/>
          </a:p>
          <a:p>
            <a:pPr lvl="1"/>
            <a:r>
              <a:rPr lang="sv-SE" sz="2400" dirty="0"/>
              <a:t>Rank – </a:t>
            </a:r>
            <a:r>
              <a:rPr lang="sv-SE" sz="2400" dirty="0" err="1"/>
              <a:t>ordering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principles</a:t>
            </a:r>
            <a:endParaRPr lang="sv-SE" sz="2400" dirty="0"/>
          </a:p>
          <a:p>
            <a:pPr lvl="1"/>
            <a:endParaRPr lang="sv-SE" i="1" dirty="0"/>
          </a:p>
          <a:p>
            <a:pPr lvl="1"/>
            <a:endParaRPr lang="sv-SE" i="1" dirty="0"/>
          </a:p>
          <a:p>
            <a:pPr lvl="3"/>
            <a:endParaRPr lang="sv-SE" dirty="0"/>
          </a:p>
          <a:p>
            <a:pPr lvl="3"/>
            <a:endParaRPr lang="sv-SE" dirty="0"/>
          </a:p>
          <a:p>
            <a:pPr marL="1371600" lvl="3" indent="0">
              <a:buNone/>
            </a:pPr>
            <a:endParaRPr lang="sv-SE" dirty="0"/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86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special </a:t>
            </a:r>
            <a:r>
              <a:rPr lang="sv-SE" dirty="0" err="1"/>
              <a:t>case</a:t>
            </a:r>
            <a:r>
              <a:rPr lang="sv-SE" dirty="0"/>
              <a:t> for (</a:t>
            </a:r>
            <a:r>
              <a:rPr lang="sv-SE" dirty="0" err="1"/>
              <a:t>some</a:t>
            </a:r>
            <a:r>
              <a:rPr lang="sv-SE" dirty="0"/>
              <a:t>) </a:t>
            </a:r>
            <a:r>
              <a:rPr lang="sv-SE" dirty="0" err="1"/>
              <a:t>harmaceuticals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887844"/>
            <a:ext cx="7704138" cy="4321175"/>
          </a:xfrm>
        </p:spPr>
        <p:txBody>
          <a:bodyPr/>
          <a:lstStyle/>
          <a:p>
            <a:r>
              <a:rPr lang="sv-SE" sz="2400" dirty="0"/>
              <a:t>Dental and </a:t>
            </a:r>
            <a:r>
              <a:rPr lang="sv-SE" sz="2400" dirty="0" err="1"/>
              <a:t>pharmaceuticals</a:t>
            </a:r>
            <a:r>
              <a:rPr lang="sv-SE" sz="2400" dirty="0"/>
              <a:t> </a:t>
            </a:r>
            <a:r>
              <a:rPr lang="sv-SE" sz="2400" dirty="0" err="1"/>
              <a:t>benefits</a:t>
            </a:r>
            <a:r>
              <a:rPr lang="sv-SE" sz="2400" dirty="0"/>
              <a:t> </a:t>
            </a:r>
            <a:r>
              <a:rPr lang="sv-SE" sz="2400" dirty="0" err="1"/>
              <a:t>agency</a:t>
            </a:r>
            <a:endParaRPr lang="sv-SE" sz="2400" dirty="0"/>
          </a:p>
          <a:p>
            <a:pPr lvl="1"/>
            <a:r>
              <a:rPr lang="sv-SE" sz="2400" dirty="0"/>
              <a:t>Make </a:t>
            </a:r>
            <a:r>
              <a:rPr lang="sv-SE" sz="2400" dirty="0" err="1"/>
              <a:t>reimbursement</a:t>
            </a:r>
            <a:r>
              <a:rPr lang="sv-SE" sz="2400" dirty="0"/>
              <a:t> </a:t>
            </a:r>
            <a:r>
              <a:rPr lang="sv-SE" sz="2400" dirty="0" err="1"/>
              <a:t>decisions</a:t>
            </a:r>
            <a:r>
              <a:rPr lang="sv-SE" sz="2400" dirty="0"/>
              <a:t> for </a:t>
            </a:r>
            <a:r>
              <a:rPr lang="sv-SE" sz="2400" dirty="0" err="1"/>
              <a:t>prescription</a:t>
            </a:r>
            <a:r>
              <a:rPr lang="sv-SE" sz="2400" dirty="0"/>
              <a:t> </a:t>
            </a:r>
            <a:r>
              <a:rPr lang="sv-SE" sz="2400" dirty="0" err="1"/>
              <a:t>drugs</a:t>
            </a:r>
            <a:endParaRPr lang="sv-SE" sz="2400" dirty="0"/>
          </a:p>
          <a:p>
            <a:pPr lvl="1"/>
            <a:r>
              <a:rPr lang="sv-SE" sz="2400" dirty="0" err="1"/>
              <a:t>Use</a:t>
            </a:r>
            <a:r>
              <a:rPr lang="sv-SE" sz="2400" dirty="0"/>
              <a:t> the </a:t>
            </a:r>
            <a:r>
              <a:rPr lang="sv-SE" sz="2400" dirty="0" err="1"/>
              <a:t>ethics</a:t>
            </a:r>
            <a:r>
              <a:rPr lang="sv-SE" sz="2400" dirty="0"/>
              <a:t> </a:t>
            </a:r>
            <a:r>
              <a:rPr lang="sv-SE" sz="2400" dirty="0" err="1"/>
              <a:t>platform</a:t>
            </a:r>
            <a:r>
              <a:rPr lang="sv-SE" sz="2400" dirty="0"/>
              <a:t> – </a:t>
            </a:r>
            <a:r>
              <a:rPr lang="sv-SE" sz="2400" dirty="0" err="1"/>
              <a:t>operationalized</a:t>
            </a:r>
            <a:r>
              <a:rPr lang="sv-SE" sz="2400" dirty="0"/>
              <a:t>:</a:t>
            </a:r>
          </a:p>
          <a:p>
            <a:pPr lvl="2"/>
            <a:r>
              <a:rPr lang="sv-SE" dirty="0" err="1"/>
              <a:t>Severity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condition</a:t>
            </a:r>
            <a:endParaRPr lang="sv-SE" dirty="0"/>
          </a:p>
          <a:p>
            <a:pPr lvl="2"/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treatment</a:t>
            </a:r>
            <a:endParaRPr lang="sv-SE" dirty="0"/>
          </a:p>
          <a:p>
            <a:pPr lvl="2"/>
            <a:r>
              <a:rPr lang="sv-SE" dirty="0" err="1"/>
              <a:t>Cost-effectiveness</a:t>
            </a:r>
            <a:endParaRPr lang="sv-SE" dirty="0"/>
          </a:p>
          <a:p>
            <a:pPr lvl="1"/>
            <a:r>
              <a:rPr lang="sv-SE" sz="2400" dirty="0" err="1"/>
              <a:t>Thresholds</a:t>
            </a:r>
            <a:r>
              <a:rPr lang="sv-SE" sz="2400" dirty="0"/>
              <a:t>: 1 000 000 SEK/QALY ≈ 100 000 €/QALY (</a:t>
            </a:r>
            <a:r>
              <a:rPr lang="sv-SE" sz="2400" dirty="0" err="1"/>
              <a:t>conditions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high</a:t>
            </a:r>
            <a:r>
              <a:rPr lang="sv-SE" sz="2400" dirty="0"/>
              <a:t> </a:t>
            </a:r>
            <a:r>
              <a:rPr lang="sv-SE" sz="2400" dirty="0" err="1"/>
              <a:t>severity</a:t>
            </a:r>
            <a:r>
              <a:rPr lang="sv-SE" sz="2400" dirty="0"/>
              <a:t>)</a:t>
            </a:r>
          </a:p>
          <a:p>
            <a:pPr lvl="1"/>
            <a:r>
              <a:rPr lang="sv-SE" sz="2400" dirty="0" err="1"/>
              <a:t>Orphan</a:t>
            </a:r>
            <a:r>
              <a:rPr lang="sv-SE" sz="2400" dirty="0"/>
              <a:t> </a:t>
            </a:r>
            <a:r>
              <a:rPr lang="sv-SE" sz="2400" dirty="0" err="1"/>
              <a:t>drugs</a:t>
            </a:r>
            <a:r>
              <a:rPr lang="sv-SE" sz="2400" dirty="0"/>
              <a:t>: 2 000 000 SEK/QALY ≈ 200 000€/QALY</a:t>
            </a:r>
          </a:p>
          <a:p>
            <a:pPr lvl="1"/>
            <a:endParaRPr lang="sv-SE" sz="2400" dirty="0"/>
          </a:p>
          <a:p>
            <a:pPr lvl="2"/>
            <a:endParaRPr lang="sv-SE" sz="1600" dirty="0"/>
          </a:p>
          <a:p>
            <a:pPr lvl="1"/>
            <a:endParaRPr lang="sv-SE" i="1" dirty="0"/>
          </a:p>
          <a:p>
            <a:pPr lvl="1"/>
            <a:endParaRPr lang="sv-SE" i="1" dirty="0"/>
          </a:p>
          <a:p>
            <a:pPr lvl="3"/>
            <a:endParaRPr lang="sv-SE" dirty="0"/>
          </a:p>
          <a:p>
            <a:pPr lvl="3"/>
            <a:endParaRPr lang="sv-SE" dirty="0"/>
          </a:p>
          <a:p>
            <a:pPr marL="1371600" lvl="3" indent="0">
              <a:buNone/>
            </a:pPr>
            <a:endParaRPr lang="sv-SE" dirty="0"/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739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Sweden – </a:t>
            </a:r>
            <a:r>
              <a:rPr lang="sv-SE" sz="3600" dirty="0" err="1"/>
              <a:t>towards</a:t>
            </a:r>
            <a:r>
              <a:rPr lang="sv-SE" sz="3600" dirty="0"/>
              <a:t> national </a:t>
            </a:r>
            <a:r>
              <a:rPr lang="sv-SE" sz="3600" dirty="0" err="1"/>
              <a:t>equality</a:t>
            </a:r>
            <a:endParaRPr lang="sv-SE" sz="3600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312FE2F-CDDD-FD49-9C11-B6FB1F375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38" y="1354910"/>
            <a:ext cx="2136892" cy="486356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1C2198C-0558-9341-8880-A7D1299D654F}"/>
              </a:ext>
            </a:extLst>
          </p:cNvPr>
          <p:cNvSpPr txBox="1"/>
          <p:nvPr/>
        </p:nvSpPr>
        <p:spPr>
          <a:xfrm>
            <a:off x="3546389" y="1167110"/>
            <a:ext cx="51841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Georgia"/>
                <a:cs typeface="Georgia"/>
              </a:rPr>
              <a:t>National </a:t>
            </a:r>
            <a:r>
              <a:rPr lang="sv-SE" dirty="0" err="1">
                <a:latin typeface="Georgia"/>
                <a:cs typeface="Georgia"/>
              </a:rPr>
              <a:t>guidelines</a:t>
            </a:r>
            <a:r>
              <a:rPr lang="sv-SE" dirty="0">
                <a:latin typeface="Georgia"/>
                <a:cs typeface="Georgia"/>
              </a:rPr>
              <a:t> for different </a:t>
            </a:r>
            <a:r>
              <a:rPr lang="sv-SE" dirty="0" err="1">
                <a:latin typeface="Georgia"/>
                <a:cs typeface="Georgia"/>
              </a:rPr>
              <a:t>disease</a:t>
            </a:r>
            <a:r>
              <a:rPr lang="sv-SE" dirty="0">
                <a:latin typeface="Georgia"/>
                <a:cs typeface="Georgia"/>
              </a:rPr>
              <a:t> areas at National Board or Health and Welfare –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Georgia"/>
                <a:cs typeface="Georgia"/>
              </a:rPr>
              <a:t>Failed</a:t>
            </a:r>
            <a:r>
              <a:rPr lang="sv-SE" dirty="0">
                <a:latin typeface="Georgia"/>
                <a:cs typeface="Georgia"/>
              </a:rPr>
              <a:t> regional reform 2007 – still led to 6 </a:t>
            </a:r>
            <a:r>
              <a:rPr lang="sv-SE" dirty="0" err="1">
                <a:latin typeface="Georgia"/>
                <a:cs typeface="Georgia"/>
              </a:rPr>
              <a:t>healthcare</a:t>
            </a:r>
            <a:r>
              <a:rPr lang="sv-SE" dirty="0">
                <a:latin typeface="Georgia"/>
                <a:cs typeface="Georgia"/>
              </a:rPr>
              <a:t> regions to </a:t>
            </a:r>
            <a:r>
              <a:rPr lang="sv-SE" dirty="0" err="1">
                <a:latin typeface="Georgia"/>
                <a:cs typeface="Georgia"/>
              </a:rPr>
              <a:t>increase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equality</a:t>
            </a:r>
            <a:r>
              <a:rPr lang="sv-SE" dirty="0">
                <a:latin typeface="Georgia"/>
                <a:cs typeface="Georgia"/>
              </a:rPr>
              <a:t> and </a:t>
            </a:r>
            <a:r>
              <a:rPr lang="sv-SE" dirty="0" err="1">
                <a:latin typeface="Georgia"/>
                <a:cs typeface="Georgia"/>
              </a:rPr>
              <a:t>effectiveness</a:t>
            </a:r>
            <a:endParaRPr lang="sv-SE" dirty="0">
              <a:latin typeface="Georgi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Georgia"/>
                <a:cs typeface="Georgia"/>
              </a:rPr>
              <a:t>Patient </a:t>
            </a:r>
            <a:r>
              <a:rPr lang="sv-SE" dirty="0" err="1">
                <a:latin typeface="Georgia"/>
                <a:cs typeface="Georgia"/>
              </a:rPr>
              <a:t>Act</a:t>
            </a:r>
            <a:r>
              <a:rPr lang="sv-SE" dirty="0">
                <a:latin typeface="Georgia"/>
                <a:cs typeface="Georgia"/>
              </a:rPr>
              <a:t> – right to </a:t>
            </a:r>
            <a:r>
              <a:rPr lang="sv-SE" dirty="0" err="1">
                <a:latin typeface="Georgia"/>
                <a:cs typeface="Georgia"/>
              </a:rPr>
              <a:t>seek</a:t>
            </a:r>
            <a:r>
              <a:rPr lang="sv-SE" dirty="0">
                <a:latin typeface="Georgia"/>
                <a:cs typeface="Georgia"/>
              </a:rPr>
              <a:t> (</a:t>
            </a:r>
            <a:r>
              <a:rPr lang="sv-SE" dirty="0" err="1">
                <a:latin typeface="Georgia"/>
                <a:cs typeface="Georgia"/>
              </a:rPr>
              <a:t>some</a:t>
            </a:r>
            <a:r>
              <a:rPr lang="sv-SE" dirty="0">
                <a:latin typeface="Georgia"/>
                <a:cs typeface="Georgia"/>
              </a:rPr>
              <a:t>) </a:t>
            </a:r>
            <a:r>
              <a:rPr lang="sv-SE" dirty="0" err="1">
                <a:latin typeface="Georgia"/>
                <a:cs typeface="Georgia"/>
              </a:rPr>
              <a:t>healthcare</a:t>
            </a:r>
            <a:r>
              <a:rPr lang="sv-SE" dirty="0">
                <a:latin typeface="Georgia"/>
                <a:cs typeface="Georgia"/>
              </a:rPr>
              <a:t> in </a:t>
            </a:r>
            <a:r>
              <a:rPr lang="sv-SE" dirty="0" err="1">
                <a:latin typeface="Georgia"/>
                <a:cs typeface="Georgia"/>
              </a:rPr>
              <a:t>other</a:t>
            </a:r>
            <a:r>
              <a:rPr lang="sv-SE" dirty="0">
                <a:latin typeface="Georgia"/>
                <a:cs typeface="Georgia"/>
              </a:rPr>
              <a:t> regions –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Georgia"/>
                <a:cs typeface="Georgia"/>
              </a:rPr>
              <a:t>New </a:t>
            </a:r>
            <a:r>
              <a:rPr lang="sv-SE" dirty="0" err="1">
                <a:latin typeface="Georgia"/>
                <a:cs typeface="Georgia"/>
              </a:rPr>
              <a:t>Therapies</a:t>
            </a:r>
            <a:r>
              <a:rPr lang="sv-SE" dirty="0">
                <a:latin typeface="Georgia"/>
                <a:cs typeface="Georgia"/>
              </a:rPr>
              <a:t> council – joint regional </a:t>
            </a:r>
            <a:r>
              <a:rPr lang="sv-SE" dirty="0" err="1">
                <a:latin typeface="Georgia"/>
                <a:cs typeface="Georgia"/>
              </a:rPr>
              <a:t>guidelines</a:t>
            </a:r>
            <a:r>
              <a:rPr lang="sv-SE" dirty="0">
                <a:latin typeface="Georgia"/>
                <a:cs typeface="Georgia"/>
              </a:rPr>
              <a:t> on new and </a:t>
            </a:r>
            <a:r>
              <a:rPr lang="sv-SE" dirty="0" err="1">
                <a:latin typeface="Georgia"/>
                <a:cs typeface="Georgia"/>
              </a:rPr>
              <a:t>challenging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pharmaceuticals</a:t>
            </a:r>
            <a:r>
              <a:rPr lang="sv-SE" dirty="0">
                <a:latin typeface="Georgia"/>
                <a:cs typeface="Georgia"/>
              </a:rPr>
              <a:t> - 2015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Georgia"/>
                <a:cs typeface="Georgia"/>
              </a:rPr>
              <a:t>New system for national </a:t>
            </a:r>
            <a:r>
              <a:rPr lang="sv-SE" dirty="0" err="1">
                <a:latin typeface="Georgia"/>
                <a:cs typeface="Georgia"/>
              </a:rPr>
              <a:t>knowledge</a:t>
            </a:r>
            <a:r>
              <a:rPr lang="sv-SE" dirty="0">
                <a:latin typeface="Georgia"/>
                <a:cs typeface="Georgia"/>
              </a:rPr>
              <a:t> management </a:t>
            </a:r>
            <a:r>
              <a:rPr lang="sv-SE" dirty="0" err="1">
                <a:latin typeface="Georgia"/>
                <a:cs typeface="Georgia"/>
              </a:rPr>
              <a:t>with</a:t>
            </a:r>
            <a:r>
              <a:rPr lang="sv-SE" dirty="0">
                <a:latin typeface="Georgia"/>
                <a:cs typeface="Georgia"/>
              </a:rPr>
              <a:t> ≈ 25 different </a:t>
            </a:r>
            <a:r>
              <a:rPr lang="sv-SE" dirty="0" err="1">
                <a:latin typeface="Georgia"/>
                <a:cs typeface="Georgia"/>
              </a:rPr>
              <a:t>disease</a:t>
            </a:r>
            <a:r>
              <a:rPr lang="sv-SE" dirty="0">
                <a:latin typeface="Georgia"/>
                <a:cs typeface="Georgia"/>
              </a:rPr>
              <a:t>/</a:t>
            </a:r>
            <a:r>
              <a:rPr lang="sv-SE" dirty="0" err="1">
                <a:latin typeface="Georgia"/>
                <a:cs typeface="Georgia"/>
              </a:rPr>
              <a:t>professional</a:t>
            </a:r>
            <a:r>
              <a:rPr lang="sv-SE" dirty="0">
                <a:latin typeface="Georgia"/>
                <a:cs typeface="Georgia"/>
              </a:rPr>
              <a:t> areas – </a:t>
            </a:r>
            <a:r>
              <a:rPr lang="sv-SE" dirty="0" err="1">
                <a:latin typeface="Georgia"/>
                <a:cs typeface="Georgia"/>
              </a:rPr>
              <a:t>mapped</a:t>
            </a:r>
            <a:r>
              <a:rPr lang="sv-SE" dirty="0">
                <a:latin typeface="Georgia"/>
                <a:cs typeface="Georgia"/>
              </a:rPr>
              <a:t> at the regional </a:t>
            </a:r>
            <a:r>
              <a:rPr lang="sv-SE" dirty="0" err="1">
                <a:latin typeface="Georgia"/>
                <a:cs typeface="Georgia"/>
              </a:rPr>
              <a:t>level</a:t>
            </a:r>
            <a:r>
              <a:rPr lang="sv-SE" dirty="0">
                <a:latin typeface="Georgia"/>
                <a:cs typeface="Georgia"/>
              </a:rPr>
              <a:t> - 2016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Georgia"/>
                <a:cs typeface="Georgia"/>
              </a:rPr>
              <a:t>MedTech</a:t>
            </a:r>
            <a:r>
              <a:rPr lang="sv-SE" dirty="0">
                <a:latin typeface="Georgia"/>
                <a:cs typeface="Georgia"/>
              </a:rPr>
              <a:t> council – regional </a:t>
            </a:r>
            <a:r>
              <a:rPr lang="sv-SE" dirty="0" err="1">
                <a:latin typeface="Georgia"/>
                <a:cs typeface="Georgia"/>
              </a:rPr>
              <a:t>guidelines</a:t>
            </a:r>
            <a:r>
              <a:rPr lang="sv-SE" dirty="0">
                <a:latin typeface="Georgia"/>
                <a:cs typeface="Georgia"/>
              </a:rPr>
              <a:t> on new </a:t>
            </a:r>
            <a:r>
              <a:rPr lang="sv-SE" dirty="0" err="1">
                <a:latin typeface="Georgia"/>
                <a:cs typeface="Georgia"/>
              </a:rPr>
              <a:t>medtech</a:t>
            </a:r>
            <a:r>
              <a:rPr lang="sv-SE" dirty="0">
                <a:latin typeface="Georgia"/>
                <a:cs typeface="Georgia"/>
              </a:rPr>
              <a:t> –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Georgia"/>
                <a:cs typeface="Georgia"/>
              </a:rPr>
              <a:t>National expert </a:t>
            </a:r>
            <a:r>
              <a:rPr lang="sv-SE" dirty="0" err="1">
                <a:latin typeface="Georgia"/>
                <a:cs typeface="Georgia"/>
              </a:rPr>
              <a:t>group</a:t>
            </a:r>
            <a:r>
              <a:rPr lang="sv-SE" dirty="0">
                <a:latin typeface="Georgia"/>
                <a:cs typeface="Georgia"/>
              </a:rPr>
              <a:t> for </a:t>
            </a:r>
            <a:r>
              <a:rPr lang="sv-SE" dirty="0" err="1">
                <a:latin typeface="Georgia"/>
                <a:cs typeface="Georgia"/>
              </a:rPr>
              <a:t>horizontal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priority</a:t>
            </a:r>
            <a:r>
              <a:rPr lang="sv-SE" dirty="0">
                <a:latin typeface="Georgia"/>
                <a:cs typeface="Georgia"/>
              </a:rPr>
              <a:t> </a:t>
            </a:r>
            <a:r>
              <a:rPr lang="sv-SE" dirty="0" err="1">
                <a:latin typeface="Georgia"/>
                <a:cs typeface="Georgia"/>
              </a:rPr>
              <a:t>setting</a:t>
            </a:r>
            <a:r>
              <a:rPr lang="sv-SE" dirty="0">
                <a:latin typeface="Georgia"/>
                <a:cs typeface="Georgia"/>
              </a:rPr>
              <a:t> - 2020</a:t>
            </a:r>
          </a:p>
        </p:txBody>
      </p:sp>
    </p:spTree>
    <p:extLst>
      <p:ext uri="{BB962C8B-B14F-4D97-AF65-F5344CB8AC3E}">
        <p14:creationId xmlns:p14="http://schemas.microsoft.com/office/powerpoint/2010/main" val="175925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 </a:t>
            </a:r>
            <a:r>
              <a:rPr lang="sv-SE" dirty="0" err="1"/>
              <a:t>before</a:t>
            </a:r>
            <a:r>
              <a:rPr lang="sv-SE" dirty="0"/>
              <a:t> the </a:t>
            </a:r>
            <a:r>
              <a:rPr lang="sv-SE" dirty="0" err="1"/>
              <a:t>corona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392967"/>
            <a:ext cx="7704138" cy="4321175"/>
          </a:xfrm>
        </p:spPr>
        <p:txBody>
          <a:bodyPr/>
          <a:lstStyle/>
          <a:p>
            <a:r>
              <a:rPr lang="sv-SE" dirty="0"/>
              <a:t>Resources in relation to </a:t>
            </a:r>
            <a:r>
              <a:rPr lang="sv-SE" dirty="0" err="1"/>
              <a:t>needs</a:t>
            </a:r>
            <a:r>
              <a:rPr lang="sv-SE" dirty="0"/>
              <a:t> and </a:t>
            </a:r>
            <a:r>
              <a:rPr lang="sv-SE" dirty="0" err="1"/>
              <a:t>demand</a:t>
            </a:r>
            <a:endParaRPr lang="sv-SE" dirty="0"/>
          </a:p>
          <a:p>
            <a:pPr lvl="1"/>
            <a:r>
              <a:rPr lang="sv-SE" dirty="0" err="1"/>
              <a:t>Staffing</a:t>
            </a:r>
            <a:r>
              <a:rPr lang="sv-SE" dirty="0"/>
              <a:t> situation</a:t>
            </a:r>
          </a:p>
          <a:p>
            <a:pPr lvl="1"/>
            <a:r>
              <a:rPr lang="sv-SE" dirty="0"/>
              <a:t>New </a:t>
            </a:r>
            <a:r>
              <a:rPr lang="sv-SE" dirty="0" err="1"/>
              <a:t>therapies</a:t>
            </a:r>
            <a:r>
              <a:rPr lang="sv-SE" dirty="0"/>
              <a:t> – gene/cell-</a:t>
            </a:r>
            <a:r>
              <a:rPr lang="sv-SE" dirty="0" err="1"/>
              <a:t>therapies</a:t>
            </a:r>
            <a:endParaRPr lang="sv-SE" dirty="0"/>
          </a:p>
          <a:p>
            <a:pPr marL="342900" lvl="1" indent="-342900">
              <a:buFont typeface="Arial"/>
              <a:buChar char="•"/>
            </a:pPr>
            <a:r>
              <a:rPr lang="sv-SE" sz="3200" dirty="0" err="1"/>
              <a:t>Sub</a:t>
            </a:r>
            <a:r>
              <a:rPr lang="sv-SE" sz="3200" dirty="0"/>
              <a:t> optimal (?) </a:t>
            </a:r>
            <a:r>
              <a:rPr lang="sv-SE" sz="3200" dirty="0" err="1"/>
              <a:t>primary</a:t>
            </a:r>
            <a:r>
              <a:rPr lang="sv-SE" sz="3200" dirty="0"/>
              <a:t> </a:t>
            </a:r>
            <a:r>
              <a:rPr lang="sv-SE" sz="3200" dirty="0" err="1"/>
              <a:t>care</a:t>
            </a:r>
            <a:r>
              <a:rPr lang="sv-SE" sz="3200" dirty="0"/>
              <a:t> – a strong </a:t>
            </a:r>
            <a:r>
              <a:rPr lang="sv-SE" sz="3200" dirty="0" err="1"/>
              <a:t>incentive</a:t>
            </a:r>
            <a:r>
              <a:rPr lang="sv-SE" sz="3200" dirty="0"/>
              <a:t> to </a:t>
            </a:r>
            <a:r>
              <a:rPr lang="sv-SE" sz="3200" dirty="0" err="1"/>
              <a:t>move</a:t>
            </a:r>
            <a:r>
              <a:rPr lang="sv-SE" sz="3200" dirty="0"/>
              <a:t> </a:t>
            </a:r>
            <a:r>
              <a:rPr lang="sv-SE" sz="3200" dirty="0" err="1"/>
              <a:t>towards</a:t>
            </a:r>
            <a:r>
              <a:rPr lang="sv-SE" sz="3200" dirty="0"/>
              <a:t> </a:t>
            </a:r>
            <a:r>
              <a:rPr lang="sv-SE" sz="3200" dirty="0" err="1"/>
              <a:t>close</a:t>
            </a:r>
            <a:r>
              <a:rPr lang="sv-SE" sz="3200" dirty="0"/>
              <a:t> </a:t>
            </a:r>
            <a:r>
              <a:rPr lang="sv-SE" sz="3200" dirty="0" err="1"/>
              <a:t>care</a:t>
            </a:r>
            <a:r>
              <a:rPr lang="sv-SE" sz="3200" dirty="0"/>
              <a:t> (</a:t>
            </a:r>
            <a:r>
              <a:rPr lang="sv-SE" sz="3200" dirty="0" err="1"/>
              <a:t>care</a:t>
            </a:r>
            <a:r>
              <a:rPr lang="sv-SE" sz="3200" dirty="0"/>
              <a:t> in the </a:t>
            </a:r>
            <a:r>
              <a:rPr lang="sv-SE" sz="3200" dirty="0" err="1"/>
              <a:t>vicinity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people</a:t>
            </a:r>
            <a:r>
              <a:rPr lang="sv-SE" sz="3200" dirty="0"/>
              <a:t>) - from hospital /specialist </a:t>
            </a:r>
            <a:r>
              <a:rPr lang="sv-SE" sz="3200" dirty="0" err="1"/>
              <a:t>care</a:t>
            </a:r>
            <a:endParaRPr lang="sv-SE" sz="3200" dirty="0"/>
          </a:p>
          <a:p>
            <a:pPr marL="342900" lvl="1" indent="-342900">
              <a:buFont typeface="Arial"/>
              <a:buChar char="•"/>
            </a:pPr>
            <a:r>
              <a:rPr lang="sv-SE" sz="3200" dirty="0" err="1"/>
              <a:t>Availability</a:t>
            </a:r>
            <a:r>
              <a:rPr lang="sv-SE" sz="3200" dirty="0"/>
              <a:t> (at </a:t>
            </a:r>
            <a:r>
              <a:rPr lang="sv-SE" sz="3200" dirty="0" err="1"/>
              <a:t>least</a:t>
            </a:r>
            <a:r>
              <a:rPr lang="sv-SE" sz="3200" dirty="0"/>
              <a:t> </a:t>
            </a:r>
            <a:r>
              <a:rPr lang="sv-SE" sz="3200" dirty="0" err="1"/>
              <a:t>when</a:t>
            </a:r>
            <a:r>
              <a:rPr lang="sv-SE" sz="3200" dirty="0"/>
              <a:t> it </a:t>
            </a:r>
            <a:r>
              <a:rPr lang="sv-SE" sz="3200" dirty="0" err="1"/>
              <a:t>comes</a:t>
            </a:r>
            <a:r>
              <a:rPr lang="sv-SE" sz="3200" dirty="0"/>
              <a:t> to </a:t>
            </a:r>
            <a:r>
              <a:rPr lang="sv-SE" sz="3200" dirty="0" err="1"/>
              <a:t>primary</a:t>
            </a:r>
            <a:r>
              <a:rPr lang="sv-SE" sz="3200" dirty="0"/>
              <a:t> </a:t>
            </a:r>
            <a:r>
              <a:rPr lang="sv-SE" sz="3200" dirty="0" err="1"/>
              <a:t>care</a:t>
            </a:r>
            <a:r>
              <a:rPr lang="sv-SE" sz="3200" dirty="0"/>
              <a:t>  - </a:t>
            </a:r>
            <a:r>
              <a:rPr lang="sv-SE" sz="3200" dirty="0" err="1"/>
              <a:t>chronic</a:t>
            </a:r>
            <a:r>
              <a:rPr lang="sv-SE" sz="3200" dirty="0"/>
              <a:t> </a:t>
            </a:r>
            <a:r>
              <a:rPr lang="sv-SE" sz="3200" dirty="0" err="1"/>
              <a:t>conditions</a:t>
            </a:r>
            <a:r>
              <a:rPr lang="sv-S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115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Coping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corona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650" y="1392967"/>
            <a:ext cx="7704138" cy="4321175"/>
          </a:xfrm>
        </p:spPr>
        <p:txBody>
          <a:bodyPr/>
          <a:lstStyle/>
          <a:p>
            <a:r>
              <a:rPr lang="sv-SE" sz="2400" dirty="0" err="1"/>
              <a:t>Fairly</a:t>
            </a:r>
            <a:r>
              <a:rPr lang="sv-SE" sz="2400" dirty="0"/>
              <a:t> </a:t>
            </a:r>
            <a:r>
              <a:rPr lang="sv-SE" sz="2400" dirty="0" err="1"/>
              <a:t>open</a:t>
            </a:r>
            <a:r>
              <a:rPr lang="sv-SE" sz="2400" dirty="0"/>
              <a:t> </a:t>
            </a:r>
            <a:r>
              <a:rPr lang="sv-SE" sz="2400" dirty="0" err="1"/>
              <a:t>society</a:t>
            </a:r>
            <a:r>
              <a:rPr lang="sv-SE" sz="2400" dirty="0"/>
              <a:t> – no hard lock-</a:t>
            </a:r>
            <a:r>
              <a:rPr lang="sv-SE" sz="2400" dirty="0" err="1"/>
              <a:t>downs</a:t>
            </a:r>
            <a:endParaRPr lang="sv-SE" sz="2400" dirty="0"/>
          </a:p>
          <a:p>
            <a:r>
              <a:rPr lang="sv-SE" sz="2400" dirty="0" err="1"/>
              <a:t>High</a:t>
            </a:r>
            <a:r>
              <a:rPr lang="sv-SE" sz="2400" dirty="0"/>
              <a:t> </a:t>
            </a:r>
            <a:r>
              <a:rPr lang="sv-SE" sz="2400" dirty="0" err="1"/>
              <a:t>spread</a:t>
            </a:r>
            <a:r>
              <a:rPr lang="sv-SE" sz="2400" dirty="0"/>
              <a:t> and </a:t>
            </a:r>
            <a:r>
              <a:rPr lang="sv-SE" sz="2400" dirty="0" err="1"/>
              <a:t>mortality</a:t>
            </a:r>
            <a:r>
              <a:rPr lang="sv-SE" sz="2400" dirty="0"/>
              <a:t> in </a:t>
            </a:r>
            <a:r>
              <a:rPr lang="sv-SE" sz="2400" dirty="0" err="1"/>
              <a:t>elderly</a:t>
            </a:r>
            <a:r>
              <a:rPr lang="sv-SE" sz="2400" dirty="0"/>
              <a:t> </a:t>
            </a:r>
            <a:r>
              <a:rPr lang="sv-SE" sz="2400" dirty="0" err="1"/>
              <a:t>care</a:t>
            </a:r>
            <a:endParaRPr lang="sv-SE" sz="2400" dirty="0"/>
          </a:p>
          <a:p>
            <a:r>
              <a:rPr lang="sv-SE" sz="2400" dirty="0"/>
              <a:t>Lack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crisis</a:t>
            </a:r>
            <a:r>
              <a:rPr lang="sv-SE" sz="2400" dirty="0"/>
              <a:t> preparation –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discontinued</a:t>
            </a:r>
            <a:r>
              <a:rPr lang="sv-SE" sz="2400" dirty="0"/>
              <a:t> </a:t>
            </a:r>
            <a:r>
              <a:rPr lang="sv-SE" sz="2400" dirty="0" err="1"/>
              <a:t>much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our</a:t>
            </a:r>
            <a:r>
              <a:rPr lang="sv-SE" sz="2400" dirty="0"/>
              <a:t> civil </a:t>
            </a:r>
            <a:r>
              <a:rPr lang="sv-SE" sz="2400" dirty="0" err="1"/>
              <a:t>defence</a:t>
            </a:r>
            <a:r>
              <a:rPr lang="sv-SE" sz="2400" dirty="0"/>
              <a:t> and </a:t>
            </a:r>
            <a:r>
              <a:rPr lang="sv-SE" sz="2400" dirty="0" err="1"/>
              <a:t>crisis</a:t>
            </a:r>
            <a:r>
              <a:rPr lang="sv-SE" sz="2400" dirty="0"/>
              <a:t> preparation in the </a:t>
            </a:r>
            <a:r>
              <a:rPr lang="sv-SE" sz="2400" dirty="0" err="1"/>
              <a:t>beginning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2000 – turning to just-in-</a:t>
            </a:r>
            <a:r>
              <a:rPr lang="sv-SE" sz="2400" dirty="0" err="1"/>
              <a:t>time</a:t>
            </a:r>
            <a:r>
              <a:rPr lang="sv-SE" sz="2400" dirty="0"/>
              <a:t> </a:t>
            </a:r>
            <a:r>
              <a:rPr lang="sv-SE" sz="2400" dirty="0" err="1"/>
              <a:t>philosophy</a:t>
            </a:r>
            <a:endParaRPr lang="sv-SE" sz="2400" dirty="0"/>
          </a:p>
          <a:p>
            <a:r>
              <a:rPr lang="sv-SE" sz="2400" dirty="0"/>
              <a:t>Small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intensive </a:t>
            </a:r>
            <a:r>
              <a:rPr lang="sv-SE" sz="2400" dirty="0" err="1"/>
              <a:t>care</a:t>
            </a:r>
            <a:r>
              <a:rPr lang="sv-SE" sz="2400" dirty="0"/>
              <a:t> beds in an international </a:t>
            </a:r>
            <a:r>
              <a:rPr lang="sv-SE" sz="2400" dirty="0" err="1"/>
              <a:t>comparison</a:t>
            </a:r>
            <a:r>
              <a:rPr lang="sv-SE" sz="2400" dirty="0"/>
              <a:t> – </a:t>
            </a:r>
            <a:r>
              <a:rPr lang="sv-SE" sz="2400" dirty="0" err="1"/>
              <a:t>managed</a:t>
            </a:r>
            <a:r>
              <a:rPr lang="sv-SE" sz="2400" dirty="0"/>
              <a:t> to </a:t>
            </a:r>
            <a:r>
              <a:rPr lang="sv-SE" sz="2400" dirty="0" err="1"/>
              <a:t>increase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capacity</a:t>
            </a:r>
            <a:r>
              <a:rPr lang="sv-SE" sz="2400" dirty="0"/>
              <a:t> </a:t>
            </a:r>
          </a:p>
          <a:p>
            <a:r>
              <a:rPr lang="sv-SE" sz="2400" dirty="0"/>
              <a:t>Total </a:t>
            </a:r>
            <a:r>
              <a:rPr lang="sv-SE" sz="2400" dirty="0" err="1"/>
              <a:t>mortality</a:t>
            </a:r>
            <a:r>
              <a:rPr lang="sv-SE" sz="2400" dirty="0"/>
              <a:t> </a:t>
            </a:r>
            <a:r>
              <a:rPr lang="sv-SE" sz="2400" dirty="0" err="1"/>
              <a:t>until</a:t>
            </a:r>
            <a:r>
              <a:rPr lang="sv-SE" sz="2400" dirty="0"/>
              <a:t> </a:t>
            </a:r>
            <a:r>
              <a:rPr lang="sv-SE" sz="2400" dirty="0" err="1"/>
              <a:t>now</a:t>
            </a:r>
            <a:r>
              <a:rPr lang="sv-SE" sz="2400" dirty="0"/>
              <a:t>: 14 000 – 15 000</a:t>
            </a:r>
          </a:p>
          <a:p>
            <a:r>
              <a:rPr lang="sv-SE" sz="2400" dirty="0" err="1"/>
              <a:t>Developed</a:t>
            </a:r>
            <a:r>
              <a:rPr lang="sv-SE" sz="2400" dirty="0"/>
              <a:t> </a:t>
            </a:r>
            <a:r>
              <a:rPr lang="sv-SE" sz="2400" dirty="0" err="1"/>
              <a:t>priority</a:t>
            </a:r>
            <a:r>
              <a:rPr lang="sv-SE" sz="2400" dirty="0"/>
              <a:t> </a:t>
            </a:r>
            <a:r>
              <a:rPr lang="sv-SE" sz="2400" dirty="0" err="1"/>
              <a:t>guidelines</a:t>
            </a:r>
            <a:r>
              <a:rPr lang="sv-SE" sz="2400" dirty="0"/>
              <a:t> for intensive </a:t>
            </a:r>
            <a:r>
              <a:rPr lang="sv-SE" sz="2400" dirty="0" err="1"/>
              <a:t>care</a:t>
            </a:r>
            <a:r>
              <a:rPr lang="sv-SE" sz="2400" dirty="0"/>
              <a:t> and </a:t>
            </a:r>
            <a:r>
              <a:rPr lang="sv-SE" sz="2400" dirty="0" err="1"/>
              <a:t>routine</a:t>
            </a:r>
            <a:r>
              <a:rPr lang="sv-SE" sz="2400" dirty="0"/>
              <a:t> </a:t>
            </a:r>
            <a:r>
              <a:rPr lang="sv-SE" sz="2400" dirty="0" err="1"/>
              <a:t>care</a:t>
            </a:r>
            <a:r>
              <a:rPr lang="sv-SE" sz="2400" dirty="0"/>
              <a:t> to handled </a:t>
            </a:r>
            <a:r>
              <a:rPr lang="sv-SE" sz="2400" dirty="0" err="1"/>
              <a:t>redistribution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9784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IU Färger 3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1BC8A6"/>
      </a:accent1>
      <a:accent2>
        <a:srgbClr val="43D9C0"/>
      </a:accent2>
      <a:accent3>
        <a:srgbClr val="70E4D2"/>
      </a:accent3>
      <a:accent4>
        <a:srgbClr val="A5F0E4"/>
      </a:accent4>
      <a:accent5>
        <a:srgbClr val="C3F3EC"/>
      </a:accent5>
      <a:accent6>
        <a:srgbClr val="1EBCC8"/>
      </a:accent6>
      <a:hlink>
        <a:srgbClr val="14A3E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9E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26848</TotalTime>
  <Words>698</Words>
  <Application>Microsoft Macintosh PowerPoint</Application>
  <PresentationFormat>Bildspel på skärmen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Office-tema</vt:lpstr>
      <vt:lpstr>Steering the volume of services – the Swedish perspective</vt:lpstr>
      <vt:lpstr>Today’s talk</vt:lpstr>
      <vt:lpstr>Sweden – a heterogenous country?</vt:lpstr>
      <vt:lpstr>Governance</vt:lpstr>
      <vt:lpstr>Priorities – ethics platform</vt:lpstr>
      <vt:lpstr>A special case for (some) harmaceuticals</vt:lpstr>
      <vt:lpstr>Sweden – towards national equality</vt:lpstr>
      <vt:lpstr>Challenges before the corona</vt:lpstr>
      <vt:lpstr>Coping with corona</vt:lpstr>
      <vt:lpstr>Coping with corona</vt:lpstr>
      <vt:lpstr>Challenges ahead?</vt:lpstr>
      <vt:lpstr>PowerPoint-presentation</vt:lpstr>
    </vt:vector>
  </TitlesOfParts>
  <Company>Linkin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Ringbert</dc:creator>
  <cp:lastModifiedBy>Lars Sandman</cp:lastModifiedBy>
  <cp:revision>317</cp:revision>
  <cp:lastPrinted>2016-04-11T14:49:30Z</cp:lastPrinted>
  <dcterms:created xsi:type="dcterms:W3CDTF">2015-04-20T13:23:52Z</dcterms:created>
  <dcterms:modified xsi:type="dcterms:W3CDTF">2021-09-03T12:06:45Z</dcterms:modified>
</cp:coreProperties>
</file>